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83" r:id="rId2"/>
    <p:sldId id="413" r:id="rId3"/>
    <p:sldId id="416" r:id="rId4"/>
    <p:sldId id="414" r:id="rId5"/>
    <p:sldId id="435" r:id="rId6"/>
    <p:sldId id="434" r:id="rId7"/>
    <p:sldId id="423" r:id="rId8"/>
    <p:sldId id="424" r:id="rId9"/>
    <p:sldId id="425" r:id="rId10"/>
    <p:sldId id="426" r:id="rId11"/>
    <p:sldId id="427" r:id="rId12"/>
    <p:sldId id="436" r:id="rId13"/>
    <p:sldId id="415" r:id="rId14"/>
    <p:sldId id="418" r:id="rId15"/>
    <p:sldId id="437" r:id="rId16"/>
    <p:sldId id="420" r:id="rId17"/>
    <p:sldId id="438" r:id="rId18"/>
    <p:sldId id="440" r:id="rId19"/>
    <p:sldId id="441" r:id="rId20"/>
    <p:sldId id="439" r:id="rId21"/>
    <p:sldId id="442" r:id="rId22"/>
    <p:sldId id="443" r:id="rId23"/>
    <p:sldId id="419" r:id="rId24"/>
    <p:sldId id="44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A1C"/>
    <a:srgbClr val="33A02C"/>
    <a:srgbClr val="A03D9A"/>
    <a:srgbClr val="1F78B4"/>
    <a:srgbClr val="F01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8" autoAdjust="0"/>
    <p:restoredTop sz="91071"/>
  </p:normalViewPr>
  <p:slideViewPr>
    <p:cSldViewPr snapToGrid="0" snapToObjects="1">
      <p:cViewPr varScale="1">
        <p:scale>
          <a:sx n="87" d="100"/>
          <a:sy n="87" d="100"/>
        </p:scale>
        <p:origin x="872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tx1"/>
                </a:solidFill>
              </a:rPr>
              <a:t>State-of-the-Art Temporal Action Localization on ActivityNet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ActivityNet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17.5</c:v>
                </c:pt>
                <c:pt idx="2">
                  <c:v>33.4</c:v>
                </c:pt>
                <c:pt idx="3">
                  <c:v>38.5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A-F04A-8A8C-BADE467F469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97399039"/>
        <c:axId val="1515532271"/>
      </c:barChart>
      <c:catAx>
        <c:axId val="1597399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5532271"/>
        <c:crosses val="autoZero"/>
        <c:auto val="1"/>
        <c:lblAlgn val="ctr"/>
        <c:lblOffset val="100"/>
        <c:noMultiLvlLbl val="0"/>
      </c:catAx>
      <c:valAx>
        <c:axId val="1515532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>
                    <a:solidFill>
                      <a:schemeClr val="tx1"/>
                    </a:solidFill>
                  </a:rPr>
                  <a:t>Average-mAP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7399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EC894-9F9B-914E-B652-3E7AF1B72BE0}" type="datetimeFigureOut">
              <a:rPr lang="en-US" smtClean="0"/>
              <a:t>7/29/18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5835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C68D4-D87D-594B-B127-CFF9C8C6C5FD}" type="datetimeFigureOut">
              <a:rPr lang="en-US" smtClean="0"/>
              <a:t>7/29/18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AD929-3DF7-C343-AD50-86984A117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990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romanLcParenBoth"/>
            </a:pPr>
            <a:r>
              <a:rPr lang="en-US" sz="1200" dirty="0"/>
              <a:t>establish a comparison among different methods in </a:t>
            </a:r>
            <a:r>
              <a:rPr lang="en-US" sz="1200" dirty="0" err="1"/>
              <a:t>tems</a:t>
            </a:r>
            <a:r>
              <a:rPr lang="en-US" sz="1200" dirty="0"/>
              <a:t> of action characteristics and error types.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AD929-3DF7-C343-AD50-86984A117A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6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AD929-3DF7-C343-AD50-86984A117A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81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AD929-3DF7-C343-AD50-86984A117A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30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AD929-3DF7-C343-AD50-86984A117A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73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AD929-3DF7-C343-AD50-86984A117A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85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AD929-3DF7-C343-AD50-86984A117A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1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AD929-3DF7-C343-AD50-86984A117A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6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AD929-3DF7-C343-AD50-86984A117A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64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AD929-3DF7-C343-AD50-86984A117A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37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romanLcParenBoth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AD929-3DF7-C343-AD50-86984A117A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00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romanLcParenBoth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AD929-3DF7-C343-AD50-86984A117A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30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romanLcParenBoth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AD929-3DF7-C343-AD50-86984A117A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10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romanLcParenBoth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AD929-3DF7-C343-AD50-86984A117A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02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romanLcParenBoth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AD929-3DF7-C343-AD50-86984A117A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4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60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8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13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1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77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1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4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79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76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12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1513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 descr="anet_logo.pdf">
            <a:extLst>
              <a:ext uri="{FF2B5EF4-FFF2-40B4-BE49-F238E27FC236}">
                <a16:creationId xmlns:a16="http://schemas.microsoft.com/office/drawing/2014/main" id="{85533597-1ECC-E940-894F-23314283B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t="38968" r="7414" b="38848"/>
          <a:stretch/>
        </p:blipFill>
        <p:spPr>
          <a:xfrm>
            <a:off x="9575321" y="6184739"/>
            <a:ext cx="2007079" cy="3934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6B49CE-7B93-A34D-B6AB-535BD89ADEB5}"/>
              </a:ext>
            </a:extLst>
          </p:cNvPr>
          <p:cNvSpPr/>
          <p:nvPr userDrawn="1"/>
        </p:nvSpPr>
        <p:spPr>
          <a:xfrm>
            <a:off x="14750" y="6591764"/>
            <a:ext cx="71087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H. Alwassel </a:t>
            </a:r>
            <a:r>
              <a:rPr lang="en-US" sz="1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Diagnosing Error in Temporal Action Detectors.</a:t>
            </a:r>
          </a:p>
        </p:txBody>
      </p:sp>
    </p:spTree>
    <p:extLst>
      <p:ext uri="{BB962C8B-B14F-4D97-AF65-F5344CB8AC3E}">
        <p14:creationId xmlns:p14="http://schemas.microsoft.com/office/powerpoint/2010/main" val="226022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ctivity Net Manual.pdf"/>
          <p:cNvPicPr>
            <a:picLocks noGrp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0" r="93657" b="61966"/>
          <a:stretch/>
        </p:blipFill>
        <p:spPr>
          <a:xfrm>
            <a:off x="0" y="-12699"/>
            <a:ext cx="12191999" cy="6858000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1" y="2130426"/>
            <a:ext cx="12191999" cy="147002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Diagnosing Error in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Temporal Action Detectors</a:t>
            </a:r>
          </a:p>
        </p:txBody>
      </p:sp>
      <p:pic>
        <p:nvPicPr>
          <p:cNvPr id="5" name="Content Placeholder 5" descr="Activity Net Manu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5674" r="53311" b="64596"/>
          <a:stretch/>
        </p:blipFill>
        <p:spPr>
          <a:xfrm>
            <a:off x="9592574" y="6146041"/>
            <a:ext cx="1961072" cy="366904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320E406A-4B24-314C-87F5-C017483545BC}"/>
              </a:ext>
            </a:extLst>
          </p:cNvPr>
          <p:cNvSpPr txBox="1">
            <a:spLocks/>
          </p:cNvSpPr>
          <p:nvPr/>
        </p:nvSpPr>
        <p:spPr>
          <a:xfrm>
            <a:off x="0" y="4202846"/>
            <a:ext cx="12192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2400" b="1" u="sng" dirty="0">
                <a:solidFill>
                  <a:schemeClr val="bg1"/>
                </a:solidFill>
              </a:rPr>
              <a:t>Humam Alwassel</a:t>
            </a:r>
            <a:r>
              <a:rPr lang="en-US" sz="2800" b="1" baseline="30000" dirty="0">
                <a:solidFill>
                  <a:schemeClr val="bg1"/>
                </a:solidFill>
              </a:rPr>
              <a:t>*</a:t>
            </a:r>
            <a:r>
              <a:rPr lang="en-US" sz="2400" b="1" dirty="0">
                <a:solidFill>
                  <a:schemeClr val="bg1"/>
                </a:solidFill>
              </a:rPr>
              <a:t>, Fabian Caba</a:t>
            </a:r>
            <a:r>
              <a:rPr lang="en-US" sz="2800" b="1" baseline="30000" dirty="0">
                <a:solidFill>
                  <a:schemeClr val="bg1"/>
                </a:solidFill>
              </a:rPr>
              <a:t>*</a:t>
            </a:r>
            <a:r>
              <a:rPr lang="en-US" sz="2400" b="1" dirty="0">
                <a:solidFill>
                  <a:schemeClr val="bg1"/>
                </a:solidFill>
              </a:rPr>
              <a:t>, Victor Escorcia</a:t>
            </a:r>
            <a:r>
              <a:rPr lang="en-US" sz="2800" b="1" baseline="30000" dirty="0">
                <a:solidFill>
                  <a:schemeClr val="bg1"/>
                </a:solidFill>
              </a:rPr>
              <a:t>*</a:t>
            </a:r>
            <a:r>
              <a:rPr lang="en-US" sz="2400" b="1" dirty="0">
                <a:solidFill>
                  <a:schemeClr val="bg1"/>
                </a:solidFill>
              </a:rPr>
              <a:t>, Bernard Ghanem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AE5A16D-9C8E-4D47-AFD7-5931B1D5610A}"/>
              </a:ext>
            </a:extLst>
          </p:cNvPr>
          <p:cNvSpPr txBox="1">
            <a:spLocks/>
          </p:cNvSpPr>
          <p:nvPr/>
        </p:nvSpPr>
        <p:spPr>
          <a:xfrm>
            <a:off x="201382" y="6291854"/>
            <a:ext cx="2541818" cy="566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l"/>
            <a:r>
              <a:rPr lang="en-US" sz="1600" b="1" dirty="0">
                <a:solidFill>
                  <a:schemeClr val="bg1"/>
                </a:solidFill>
              </a:rPr>
              <a:t>* Equal contribution</a:t>
            </a:r>
          </a:p>
        </p:txBody>
      </p:sp>
    </p:spTree>
    <p:extLst>
      <p:ext uri="{BB962C8B-B14F-4D97-AF65-F5344CB8AC3E}">
        <p14:creationId xmlns:p14="http://schemas.microsoft.com/office/powerpoint/2010/main" val="2162946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6373-BFE4-4545-B3DC-B36088EA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Characterization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F2786-CB7A-5C4A-8058-88CDA2BD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86D208-A17A-9942-B2C6-C8B3B031286B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We annotated ActivityNet v1.3 instances with </a:t>
            </a:r>
            <a:r>
              <a:rPr lang="en-US" sz="2400" b="1" dirty="0"/>
              <a:t>6</a:t>
            </a:r>
            <a:r>
              <a:rPr lang="en-US" sz="2400" dirty="0"/>
              <a:t> additional characteristics:</a:t>
            </a:r>
          </a:p>
          <a:p>
            <a:pPr>
              <a:buFontTx/>
              <a:buChar char="-"/>
            </a:pPr>
            <a:r>
              <a:rPr lang="en-US" sz="2400" b="1" dirty="0"/>
              <a:t>Context Size</a:t>
            </a:r>
          </a:p>
          <a:p>
            <a:pPr lvl="1">
              <a:buFontTx/>
              <a:buChar char="-"/>
            </a:pPr>
            <a:r>
              <a:rPr lang="en-US" sz="2000" dirty="0"/>
              <a:t>How much of the temporal context around the instance can help you guess the action?</a:t>
            </a:r>
          </a:p>
          <a:p>
            <a:pPr>
              <a:buFontTx/>
              <a:buChar char="-"/>
            </a:pPr>
            <a:r>
              <a:rPr lang="en-US" sz="2400" b="1" dirty="0"/>
              <a:t>Context Distance</a:t>
            </a:r>
          </a:p>
          <a:p>
            <a:pPr lvl="1">
              <a:buFontTx/>
              <a:buChar char="-"/>
            </a:pPr>
            <a:r>
              <a:rPr lang="en-US" sz="2000" dirty="0"/>
              <a:t>What is the furthest distance away from the instance at which you can still guess the action?</a:t>
            </a:r>
            <a:endParaRPr lang="en-US" sz="1600" dirty="0"/>
          </a:p>
          <a:p>
            <a:pPr>
              <a:buFontTx/>
              <a:buChar char="-"/>
            </a:pPr>
            <a:r>
              <a:rPr lang="en-US" sz="2400" b="1" dirty="0"/>
              <a:t>Agreement </a:t>
            </a:r>
          </a:p>
          <a:p>
            <a:pPr lvl="1">
              <a:buFontTx/>
              <a:buChar char="-"/>
            </a:pPr>
            <a:r>
              <a:rPr lang="en-US" sz="2000" dirty="0"/>
              <a:t>What is the median </a:t>
            </a:r>
            <a:r>
              <a:rPr lang="en-US" sz="2000" dirty="0" err="1"/>
              <a:t>tIoU</a:t>
            </a:r>
            <a:r>
              <a:rPr lang="en-US" sz="2000" dirty="0"/>
              <a:t> between multiple annotations of the same instance?</a:t>
            </a:r>
          </a:p>
          <a:p>
            <a:pPr>
              <a:buFontTx/>
              <a:buChar char="-"/>
            </a:pPr>
            <a:r>
              <a:rPr lang="en-US" sz="2400" b="1" dirty="0"/>
              <a:t>Instance Coverage</a:t>
            </a:r>
          </a:p>
          <a:p>
            <a:pPr>
              <a:buFontTx/>
              <a:buChar char="-"/>
            </a:pPr>
            <a:r>
              <a:rPr lang="en-US" sz="2400" b="1" dirty="0"/>
              <a:t>Instance Length</a:t>
            </a:r>
          </a:p>
          <a:p>
            <a:pPr>
              <a:buFontTx/>
              <a:buChar char="-"/>
            </a:pPr>
            <a:r>
              <a:rPr lang="en-US" sz="2400" b="1" dirty="0"/>
              <a:t>Number of instances in the same video</a:t>
            </a:r>
          </a:p>
        </p:txBody>
      </p:sp>
    </p:spTree>
    <p:extLst>
      <p:ext uri="{BB962C8B-B14F-4D97-AF65-F5344CB8AC3E}">
        <p14:creationId xmlns:p14="http://schemas.microsoft.com/office/powerpoint/2010/main" val="140156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6373-BFE4-4545-B3DC-B36088EA6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Data Characterization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F2786-CB7A-5C4A-8058-88CDA2BD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412736-4BC4-4043-8DD0-B3B1F752C97F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Tx/>
              <a:buChar char="-"/>
            </a:pPr>
            <a:r>
              <a:rPr lang="en-US" sz="2400" b="1" dirty="0"/>
              <a:t>58.4% </a:t>
            </a:r>
            <a:r>
              <a:rPr lang="en-US" sz="2400" dirty="0"/>
              <a:t>of instances have more than </a:t>
            </a:r>
            <a:r>
              <a:rPr lang="en-US" sz="2400" b="1" dirty="0"/>
              <a:t>3</a:t>
            </a:r>
            <a:r>
              <a:rPr lang="en-US" sz="2400" dirty="0"/>
              <a:t> </a:t>
            </a:r>
            <a:r>
              <a:rPr lang="en-US" sz="2400" i="1" dirty="0"/>
              <a:t>context glimpses</a:t>
            </a:r>
          </a:p>
          <a:p>
            <a:pPr lvl="1">
              <a:buFontTx/>
              <a:buChar char="-"/>
            </a:pPr>
            <a:r>
              <a:rPr lang="en-US" sz="2000" i="1" dirty="0"/>
              <a:t>context glimpse: </a:t>
            </a:r>
            <a:r>
              <a:rPr lang="en-US" sz="2000" dirty="0"/>
              <a:t>a 5-second clip from the ±15 seconds around the instance that can help you guess the action label.</a:t>
            </a:r>
          </a:p>
          <a:p>
            <a:pPr>
              <a:buFontTx/>
              <a:buChar char="-"/>
            </a:pPr>
            <a:r>
              <a:rPr lang="en-US" sz="2400" b="1" dirty="0"/>
              <a:t>83.8% </a:t>
            </a:r>
            <a:r>
              <a:rPr lang="en-US" sz="2400" dirty="0"/>
              <a:t>of instances exhibit at least </a:t>
            </a:r>
            <a:r>
              <a:rPr lang="en-US" sz="2400" b="1" dirty="0"/>
              <a:t>Mid</a:t>
            </a:r>
            <a:r>
              <a:rPr lang="en-US" sz="2400" dirty="0"/>
              <a:t> agreement </a:t>
            </a:r>
          </a:p>
          <a:p>
            <a:pPr lvl="1">
              <a:buFontTx/>
              <a:buChar char="-"/>
            </a:pPr>
            <a:r>
              <a:rPr lang="en-US" sz="2000" i="1" dirty="0"/>
              <a:t> Mid agreement: </a:t>
            </a:r>
            <a:r>
              <a:rPr lang="en-US" sz="2000" dirty="0"/>
              <a:t>the median </a:t>
            </a:r>
            <a:r>
              <a:rPr lang="en-US" sz="2000" dirty="0" err="1"/>
              <a:t>tIoU</a:t>
            </a:r>
            <a:r>
              <a:rPr lang="en-US" sz="2000" dirty="0"/>
              <a:t> among multiple annotators is between (0.4, 0.6] </a:t>
            </a:r>
          </a:p>
        </p:txBody>
      </p:sp>
      <p:pic>
        <p:nvPicPr>
          <p:cNvPr id="5" name="Picture 4" descr="characteristics_distribution.pdf">
            <a:extLst>
              <a:ext uri="{FF2B5EF4-FFF2-40B4-BE49-F238E27FC236}">
                <a16:creationId xmlns:a16="http://schemas.microsoft.com/office/drawing/2014/main" id="{B7C0CE21-3C96-A64C-B39A-4DFD888E6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9" y="2173771"/>
            <a:ext cx="10520362" cy="171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8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ctivity Net Manual.pdf">
            <a:extLst>
              <a:ext uri="{FF2B5EF4-FFF2-40B4-BE49-F238E27FC236}">
                <a16:creationId xmlns:a16="http://schemas.microsoft.com/office/drawing/2014/main" id="{5C81BC14-A7F3-7A48-A591-BADCD1E8F12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0" r="93657" b="61966"/>
          <a:stretch/>
        </p:blipFill>
        <p:spPr>
          <a:xfrm>
            <a:off x="0" y="2800349"/>
            <a:ext cx="12191999" cy="40576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400" y="276045"/>
            <a:ext cx="10363200" cy="6236899"/>
          </a:xfrm>
        </p:spPr>
        <p:txBody>
          <a:bodyPr>
            <a:normAutofit/>
          </a:bodyPr>
          <a:lstStyle/>
          <a:p>
            <a:pPr algn="l"/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Table of Content: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Data Characterization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- Categorization of Temporal Localization Errors</a:t>
            </a:r>
            <a:br>
              <a:rPr lang="en-US" sz="3200" b="1" i="1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False Positive Analysis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Metric Sensitivity Analysis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False Negative Analysis</a:t>
            </a:r>
          </a:p>
        </p:txBody>
      </p:sp>
      <p:pic>
        <p:nvPicPr>
          <p:cNvPr id="6" name="Picture 5" descr="pull_figure.pdf">
            <a:extLst>
              <a:ext uri="{FF2B5EF4-FFF2-40B4-BE49-F238E27FC236}">
                <a16:creationId xmlns:a16="http://schemas.microsoft.com/office/drawing/2014/main" id="{E86D7D4E-27C3-2947-B727-02E422C22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40" y="276044"/>
            <a:ext cx="9756517" cy="2392607"/>
          </a:xfrm>
          <a:prstGeom prst="rect">
            <a:avLst/>
          </a:prstGeom>
        </p:spPr>
      </p:pic>
      <p:pic>
        <p:nvPicPr>
          <p:cNvPr id="5" name="Content Placeholder 5" descr="Activity Net Manual.pdf">
            <a:extLst>
              <a:ext uri="{FF2B5EF4-FFF2-40B4-BE49-F238E27FC236}">
                <a16:creationId xmlns:a16="http://schemas.microsoft.com/office/drawing/2014/main" id="{F828DB17-9904-1D48-9558-456A46328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5674" r="53311" b="64596"/>
          <a:stretch/>
        </p:blipFill>
        <p:spPr>
          <a:xfrm>
            <a:off x="9592574" y="6146041"/>
            <a:ext cx="1961072" cy="3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0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ADDE3-6A52-F147-8250-EF1DFFD13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False Positive Error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AA904-FAE0-8340-939D-EFFD9E5DF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C08B-7A49-E74A-BDF9-3235F9F5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fig_fpcategories.pdf">
            <a:extLst>
              <a:ext uri="{FF2B5EF4-FFF2-40B4-BE49-F238E27FC236}">
                <a16:creationId xmlns:a16="http://schemas.microsoft.com/office/drawing/2014/main" id="{4D19AF6E-F26B-AF43-9500-9C77626C9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1" y="1600201"/>
            <a:ext cx="10555857" cy="27549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469415-8C1B-614B-870D-F8EFEDB7DE5B}"/>
              </a:ext>
            </a:extLst>
          </p:cNvPr>
          <p:cNvSpPr/>
          <p:nvPr/>
        </p:nvSpPr>
        <p:spPr>
          <a:xfrm>
            <a:off x="1644866" y="3687540"/>
            <a:ext cx="3292894" cy="4159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E622D2-F3DA-1042-AB06-19AE29D4FE54}"/>
              </a:ext>
            </a:extLst>
          </p:cNvPr>
          <p:cNvSpPr/>
          <p:nvPr/>
        </p:nvSpPr>
        <p:spPr>
          <a:xfrm>
            <a:off x="7370026" y="3320452"/>
            <a:ext cx="3292894" cy="367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27BC8E-EEA6-424B-ABB9-A961C469C1BE}"/>
              </a:ext>
            </a:extLst>
          </p:cNvPr>
          <p:cNvSpPr/>
          <p:nvPr/>
        </p:nvSpPr>
        <p:spPr>
          <a:xfrm>
            <a:off x="6257506" y="3699540"/>
            <a:ext cx="2835694" cy="3339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4300A-BF50-AB4D-8C10-81B026828FFB}"/>
              </a:ext>
            </a:extLst>
          </p:cNvPr>
          <p:cNvSpPr/>
          <p:nvPr/>
        </p:nvSpPr>
        <p:spPr>
          <a:xfrm>
            <a:off x="5012906" y="4045519"/>
            <a:ext cx="2835694" cy="3216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E32948-730C-BA45-BEF3-2AFFCF080E68}"/>
              </a:ext>
            </a:extLst>
          </p:cNvPr>
          <p:cNvSpPr/>
          <p:nvPr/>
        </p:nvSpPr>
        <p:spPr>
          <a:xfrm>
            <a:off x="8497786" y="4055244"/>
            <a:ext cx="2835694" cy="3216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407BC7-18F7-3943-8B5A-343BF1C03099}"/>
              </a:ext>
            </a:extLst>
          </p:cNvPr>
          <p:cNvSpPr/>
          <p:nvPr/>
        </p:nvSpPr>
        <p:spPr>
          <a:xfrm>
            <a:off x="818071" y="5053236"/>
            <a:ext cx="104295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BG: </a:t>
            </a:r>
            <a:r>
              <a:rPr lang="en-US" sz="2000" dirty="0">
                <a:latin typeface="Helvetica" pitchFamily="2" charset="0"/>
              </a:rPr>
              <a:t>Background Error;              </a:t>
            </a:r>
            <a:r>
              <a:rPr lang="en-US" sz="2000" b="1" dirty="0">
                <a:latin typeface="Helvetica" pitchFamily="2" charset="0"/>
              </a:rPr>
              <a:t>CON: </a:t>
            </a:r>
            <a:r>
              <a:rPr lang="en-US" sz="2000" dirty="0">
                <a:latin typeface="Helvetica" pitchFamily="2" charset="0"/>
              </a:rPr>
              <a:t>Confusion Error;                  </a:t>
            </a:r>
            <a:r>
              <a:rPr lang="en-US" sz="2000" b="1" dirty="0">
                <a:latin typeface="Helvetica" pitchFamily="2" charset="0"/>
              </a:rPr>
              <a:t>LOC: </a:t>
            </a:r>
            <a:r>
              <a:rPr lang="en-US" sz="2000" dirty="0">
                <a:latin typeface="Helvetica" pitchFamily="2" charset="0"/>
              </a:rPr>
              <a:t>Localization Error; </a:t>
            </a:r>
          </a:p>
          <a:p>
            <a:r>
              <a:rPr lang="en-US" sz="2000" b="1" dirty="0">
                <a:latin typeface="Helvetica" pitchFamily="2" charset="0"/>
              </a:rPr>
              <a:t>WL: </a:t>
            </a:r>
            <a:r>
              <a:rPr lang="en-US" sz="2000" dirty="0">
                <a:latin typeface="Helvetica" pitchFamily="2" charset="0"/>
              </a:rPr>
              <a:t>Wrong Label Error;             </a:t>
            </a:r>
            <a:r>
              <a:rPr lang="en-US" sz="2000" b="1" dirty="0">
                <a:latin typeface="Helvetica" pitchFamily="2" charset="0"/>
              </a:rPr>
              <a:t>DD: </a:t>
            </a:r>
            <a:r>
              <a:rPr lang="en-US" sz="2000" dirty="0">
                <a:latin typeface="Helvetica" pitchFamily="2" charset="0"/>
              </a:rPr>
              <a:t>Double Detection Error;         </a:t>
            </a:r>
            <a:r>
              <a:rPr lang="en-US" sz="2000" b="1" dirty="0">
                <a:latin typeface="Helvetica" pitchFamily="2" charset="0"/>
              </a:rPr>
              <a:t>TP: </a:t>
            </a:r>
            <a:r>
              <a:rPr lang="en-US" sz="2000" dirty="0">
                <a:latin typeface="Helvetica" pitchFamily="2" charset="0"/>
              </a:rPr>
              <a:t>True Positive.</a:t>
            </a:r>
          </a:p>
          <a:p>
            <a:endParaRPr lang="en-US" sz="2000" dirty="0">
              <a:latin typeface="Helvetica" pitchFamily="2" charset="0"/>
            </a:endParaRPr>
          </a:p>
          <a:p>
            <a:r>
              <a:rPr lang="en-US" sz="1600" dirty="0" err="1">
                <a:latin typeface="Helvetica" pitchFamily="2" charset="0"/>
              </a:rPr>
              <a:t>tIoU</a:t>
            </a:r>
            <a:r>
              <a:rPr lang="en-US" sz="1600" dirty="0">
                <a:latin typeface="Helvetica" pitchFamily="2" charset="0"/>
              </a:rPr>
              <a:t> threshold = 0.5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0CFBD7-D4A6-6846-8B92-A96E8CD10DBD}"/>
              </a:ext>
            </a:extLst>
          </p:cNvPr>
          <p:cNvSpPr/>
          <p:nvPr/>
        </p:nvSpPr>
        <p:spPr>
          <a:xfrm>
            <a:off x="2000370" y="3352246"/>
            <a:ext cx="3292894" cy="4159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0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F297-2D0C-024F-89D4-ADCEFABA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False Positive Profile and Impact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752B21-3551-E34F-8D46-F33287025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0504" y="1417638"/>
            <a:ext cx="6670991" cy="39785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1A3CA-2167-4C4A-92F6-66EE3A814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14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36C5C2-BD14-A24E-B07E-849701C82E47}"/>
              </a:ext>
            </a:extLst>
          </p:cNvPr>
          <p:cNvSpPr/>
          <p:nvPr/>
        </p:nvSpPr>
        <p:spPr>
          <a:xfrm>
            <a:off x="6615232" y="2173280"/>
            <a:ext cx="3292894" cy="3084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ED3C62-A044-A240-89A9-C9D9D15C724D}"/>
              </a:ext>
            </a:extLst>
          </p:cNvPr>
          <p:cNvSpPr/>
          <p:nvPr/>
        </p:nvSpPr>
        <p:spPr>
          <a:xfrm>
            <a:off x="881211" y="5396176"/>
            <a:ext cx="10429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Helvetica" pitchFamily="2" charset="0"/>
              </a:rPr>
              <a:t>G:</a:t>
            </a:r>
            <a:r>
              <a:rPr lang="en-US" sz="1600" dirty="0">
                <a:latin typeface="Helvetica" pitchFamily="2" charset="0"/>
              </a:rPr>
              <a:t> the number of ground truth instances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73A40A-5E3F-A24A-9D19-EF0EBB2D81DD}"/>
                  </a:ext>
                </a:extLst>
              </p:cNvPr>
              <p:cNvSpPr txBox="1"/>
              <p:nvPr/>
            </p:nvSpPr>
            <p:spPr>
              <a:xfrm>
                <a:off x="966939" y="5691866"/>
                <a:ext cx="6729022" cy="8537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𝑟𝑒𝑐𝑖𝑠𝑖𝑜𝑛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𝑜𝑟𝑚𝑎𝑙𝑖𝑧𝑒𝑑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𝑒𝑐𝑎𝑙𝑙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 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𝑒𝑐𝑎𝑙𝑙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 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+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𝐹𝑎𝑙𝑠𝑒𝑃𝑜𝑠𝑡𝑖𝑣𝑒𝑅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𝑎𝑡𝑒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𝑎𝑣𝑒𝑟𝑎𝑔𝑒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𝑖𝑛𝑠𝑡𝑎𝑐𝑒𝑠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𝑐𝑙𝑎𝑠𝑠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73A40A-5E3F-A24A-9D19-EF0EBB2D8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39" y="5691866"/>
                <a:ext cx="6729022" cy="853760"/>
              </a:xfrm>
              <a:prstGeom prst="rect">
                <a:avLst/>
              </a:prstGeom>
              <a:blipFill>
                <a:blip r:embed="rId3"/>
                <a:stretch>
                  <a:fillRect l="-942" t="-2941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832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ctivity Net Manual.pdf">
            <a:extLst>
              <a:ext uri="{FF2B5EF4-FFF2-40B4-BE49-F238E27FC236}">
                <a16:creationId xmlns:a16="http://schemas.microsoft.com/office/drawing/2014/main" id="{5C81BC14-A7F3-7A48-A591-BADCD1E8F12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0" r="93657" b="61966"/>
          <a:stretch/>
        </p:blipFill>
        <p:spPr>
          <a:xfrm>
            <a:off x="0" y="2800349"/>
            <a:ext cx="12191999" cy="40576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400" y="276045"/>
            <a:ext cx="10363200" cy="6236899"/>
          </a:xfrm>
        </p:spPr>
        <p:txBody>
          <a:bodyPr>
            <a:normAutofit/>
          </a:bodyPr>
          <a:lstStyle/>
          <a:p>
            <a:pPr algn="l"/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Table of Content: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Data Characterization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Categorization of Temporal Localization Errors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- False Positive Analysis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Metric Sensitivity Analysis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False Negative Analysis</a:t>
            </a:r>
          </a:p>
        </p:txBody>
      </p:sp>
      <p:pic>
        <p:nvPicPr>
          <p:cNvPr id="6" name="Picture 5" descr="pull_figure.pdf">
            <a:extLst>
              <a:ext uri="{FF2B5EF4-FFF2-40B4-BE49-F238E27FC236}">
                <a16:creationId xmlns:a16="http://schemas.microsoft.com/office/drawing/2014/main" id="{E86D7D4E-27C3-2947-B727-02E422C22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40" y="276044"/>
            <a:ext cx="9756517" cy="2392607"/>
          </a:xfrm>
          <a:prstGeom prst="rect">
            <a:avLst/>
          </a:prstGeom>
        </p:spPr>
      </p:pic>
      <p:pic>
        <p:nvPicPr>
          <p:cNvPr id="5" name="Content Placeholder 5" descr="Activity Net Manual.pdf">
            <a:extLst>
              <a:ext uri="{FF2B5EF4-FFF2-40B4-BE49-F238E27FC236}">
                <a16:creationId xmlns:a16="http://schemas.microsoft.com/office/drawing/2014/main" id="{F828DB17-9904-1D48-9558-456A46328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5674" r="53311" b="64596"/>
          <a:stretch/>
        </p:blipFill>
        <p:spPr>
          <a:xfrm>
            <a:off x="9592574" y="6146041"/>
            <a:ext cx="1961072" cy="3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38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F297-2D0C-024F-89D4-ADCEFABA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False Positive Profile and Impact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752B21-3551-E34F-8D46-F33287025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142" y="1517651"/>
            <a:ext cx="4120515" cy="2457450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1A3CA-2167-4C4A-92F6-66EE3A814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8BDBE-F44A-0C43-BFBF-63FCC1913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875" y="1517651"/>
            <a:ext cx="4120515" cy="24574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4B4AA8-8957-5549-B08F-1D5FD727C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742" y="4279958"/>
            <a:ext cx="4120515" cy="24574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5C45E0-62A1-0E4A-844D-A58F95367347}"/>
              </a:ext>
            </a:extLst>
          </p:cNvPr>
          <p:cNvSpPr/>
          <p:nvPr/>
        </p:nvSpPr>
        <p:spPr>
          <a:xfrm>
            <a:off x="2070353" y="1196089"/>
            <a:ext cx="27680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1</a:t>
            </a:r>
            <a:r>
              <a:rPr lang="en-US" sz="1600" baseline="30000" dirty="0">
                <a:latin typeface="Helvetica" pitchFamily="2" charset="0"/>
              </a:rPr>
              <a:t>st</a:t>
            </a:r>
            <a:r>
              <a:rPr lang="en-US" sz="1600" dirty="0">
                <a:latin typeface="Helvetica" pitchFamily="2" charset="0"/>
              </a:rPr>
              <a:t>  Place Team</a:t>
            </a:r>
            <a:endParaRPr lang="en-US" sz="1200" dirty="0"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0559DC-B8D5-DA43-8484-768816B19316}"/>
              </a:ext>
            </a:extLst>
          </p:cNvPr>
          <p:cNvSpPr/>
          <p:nvPr/>
        </p:nvSpPr>
        <p:spPr>
          <a:xfrm>
            <a:off x="7311086" y="1196089"/>
            <a:ext cx="27680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2</a:t>
            </a:r>
            <a:r>
              <a:rPr lang="en-US" sz="1600" baseline="30000" dirty="0">
                <a:latin typeface="Helvetica" pitchFamily="2" charset="0"/>
              </a:rPr>
              <a:t>nd</a:t>
            </a:r>
            <a:r>
              <a:rPr lang="en-US" sz="1600" dirty="0">
                <a:latin typeface="Helvetica" pitchFamily="2" charset="0"/>
              </a:rPr>
              <a:t> Place Team</a:t>
            </a:r>
            <a:endParaRPr lang="en-US" sz="1200" dirty="0"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F98363-98C2-E543-967A-BF3109D2CE87}"/>
              </a:ext>
            </a:extLst>
          </p:cNvPr>
          <p:cNvSpPr/>
          <p:nvPr/>
        </p:nvSpPr>
        <p:spPr>
          <a:xfrm>
            <a:off x="4711954" y="3978277"/>
            <a:ext cx="27680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3</a:t>
            </a:r>
            <a:r>
              <a:rPr lang="en-US" sz="1600" baseline="30000" dirty="0">
                <a:latin typeface="Helvetica" pitchFamily="2" charset="0"/>
              </a:rPr>
              <a:t>rd</a:t>
            </a:r>
            <a:r>
              <a:rPr lang="en-US" sz="1600" dirty="0">
                <a:latin typeface="Helvetica" pitchFamily="2" charset="0"/>
              </a:rPr>
              <a:t> Place Team</a:t>
            </a:r>
            <a:endParaRPr lang="en-US" sz="1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44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ctivity Net Manual.pdf">
            <a:extLst>
              <a:ext uri="{FF2B5EF4-FFF2-40B4-BE49-F238E27FC236}">
                <a16:creationId xmlns:a16="http://schemas.microsoft.com/office/drawing/2014/main" id="{5C81BC14-A7F3-7A48-A591-BADCD1E8F12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0" r="93657" b="61966"/>
          <a:stretch/>
        </p:blipFill>
        <p:spPr>
          <a:xfrm>
            <a:off x="0" y="2800349"/>
            <a:ext cx="12191999" cy="40576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400" y="276045"/>
            <a:ext cx="10363200" cy="6236899"/>
          </a:xfrm>
        </p:spPr>
        <p:txBody>
          <a:bodyPr>
            <a:normAutofit/>
          </a:bodyPr>
          <a:lstStyle/>
          <a:p>
            <a:pPr algn="l"/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Table of Content: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Data Characterization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Categorization of Temporal Localization Errors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False Positive Analysis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- Metric Sensitivity Analysis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False Negative Analysis</a:t>
            </a:r>
          </a:p>
        </p:txBody>
      </p:sp>
      <p:pic>
        <p:nvPicPr>
          <p:cNvPr id="6" name="Picture 5" descr="pull_figure.pdf">
            <a:extLst>
              <a:ext uri="{FF2B5EF4-FFF2-40B4-BE49-F238E27FC236}">
                <a16:creationId xmlns:a16="http://schemas.microsoft.com/office/drawing/2014/main" id="{E86D7D4E-27C3-2947-B727-02E422C22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40" y="276044"/>
            <a:ext cx="9756517" cy="2392607"/>
          </a:xfrm>
          <a:prstGeom prst="rect">
            <a:avLst/>
          </a:prstGeom>
        </p:spPr>
      </p:pic>
      <p:pic>
        <p:nvPicPr>
          <p:cNvPr id="5" name="Content Placeholder 5" descr="Activity Net Manual.pdf">
            <a:extLst>
              <a:ext uri="{FF2B5EF4-FFF2-40B4-BE49-F238E27FC236}">
                <a16:creationId xmlns:a16="http://schemas.microsoft.com/office/drawing/2014/main" id="{F828DB17-9904-1D48-9558-456A46328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5674" r="53311" b="64596"/>
          <a:stretch/>
        </p:blipFill>
        <p:spPr>
          <a:xfrm>
            <a:off x="9592574" y="6146041"/>
            <a:ext cx="1961072" cy="3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85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5724-1D3C-5B43-AF7A-D898569B8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Temporal Localization Metric Sensitivity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3966AB-F2E3-404D-8D49-49259C234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536665"/>
            <a:ext cx="10972800" cy="2653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446AB-886F-CA4D-97CC-7F2D6353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D0C12B-22A2-1D4C-8A12-ABA8778DDC73}"/>
              </a:ext>
            </a:extLst>
          </p:cNvPr>
          <p:cNvSpPr/>
          <p:nvPr/>
        </p:nvSpPr>
        <p:spPr>
          <a:xfrm>
            <a:off x="4711954" y="2144136"/>
            <a:ext cx="27680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1</a:t>
            </a:r>
            <a:r>
              <a:rPr lang="en-US" sz="1600" baseline="30000" dirty="0">
                <a:latin typeface="Helvetica" pitchFamily="2" charset="0"/>
              </a:rPr>
              <a:t>st</a:t>
            </a:r>
            <a:r>
              <a:rPr lang="en-US" sz="1600" dirty="0">
                <a:latin typeface="Helvetica" pitchFamily="2" charset="0"/>
              </a:rPr>
              <a:t>  Place Team</a:t>
            </a:r>
            <a:endParaRPr lang="en-US" sz="1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780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A8261D6-788A-6A46-A684-38497DA704DE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The metric performance is most sensitive to </a:t>
            </a:r>
            <a:r>
              <a:rPr lang="en-US" sz="2400" i="1" dirty="0"/>
              <a:t>Coverage</a:t>
            </a:r>
          </a:p>
          <a:p>
            <a:pPr>
              <a:buFontTx/>
              <a:buChar char="-"/>
            </a:pPr>
            <a:r>
              <a:rPr lang="en-US" sz="2400" i="1" dirty="0"/>
              <a:t>Context Size</a:t>
            </a:r>
            <a:r>
              <a:rPr lang="en-US" sz="2400" dirty="0"/>
              <a:t> and </a:t>
            </a:r>
            <a:r>
              <a:rPr lang="en-US" sz="2400" i="1" dirty="0"/>
              <a:t>Context Distance</a:t>
            </a:r>
            <a:r>
              <a:rPr lang="en-US" sz="2400" dirty="0"/>
              <a:t> have the most impact on the metric performance</a:t>
            </a:r>
            <a:endParaRPr lang="en-US" sz="2400" i="1" dirty="0"/>
          </a:p>
          <a:p>
            <a:pPr>
              <a:buFontTx/>
              <a:buChar char="-"/>
            </a:pPr>
            <a:r>
              <a:rPr lang="en-US" sz="2400" b="1" dirty="0"/>
              <a:t>Surprisingly, the metric performance is least sensitive to </a:t>
            </a:r>
            <a:r>
              <a:rPr lang="en-US" sz="2400" b="1" i="1" dirty="0"/>
              <a:t>Agreement</a:t>
            </a:r>
            <a:endParaRPr lang="en-US" sz="2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85724-1D3C-5B43-AF7A-D898569B8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Temporal Localization Metric Sensitivity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446AB-886F-CA4D-97CC-7F2D6353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D0C12B-22A2-1D4C-8A12-ABA8778DDC73}"/>
              </a:ext>
            </a:extLst>
          </p:cNvPr>
          <p:cNvSpPr/>
          <p:nvPr/>
        </p:nvSpPr>
        <p:spPr>
          <a:xfrm>
            <a:off x="4711954" y="1345057"/>
            <a:ext cx="27680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2</a:t>
            </a:r>
            <a:r>
              <a:rPr lang="en-US" sz="1600" baseline="30000" dirty="0">
                <a:latin typeface="Helvetica" pitchFamily="2" charset="0"/>
              </a:rPr>
              <a:t>nd</a:t>
            </a:r>
            <a:r>
              <a:rPr lang="en-US" sz="1600" dirty="0">
                <a:latin typeface="Helvetica" pitchFamily="2" charset="0"/>
              </a:rPr>
              <a:t> Place Team</a:t>
            </a:r>
            <a:endParaRPr lang="en-US" sz="1200" dirty="0">
              <a:latin typeface="Helvetica" pitchFamily="2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72B8969-2B68-3A43-B76F-F3DE5AD3A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062" r="105"/>
          <a:stretch/>
        </p:blipFill>
        <p:spPr>
          <a:xfrm>
            <a:off x="4678680" y="1612171"/>
            <a:ext cx="2834640" cy="265303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6C6B4C-A79D-464F-80FB-B00149694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42" r="-277"/>
          <a:stretch/>
        </p:blipFill>
        <p:spPr>
          <a:xfrm>
            <a:off x="8311516" y="1612171"/>
            <a:ext cx="2834640" cy="26530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8D87AD-4B11-CE4E-8BC4-74B776C20D63}"/>
              </a:ext>
            </a:extLst>
          </p:cNvPr>
          <p:cNvSpPr/>
          <p:nvPr/>
        </p:nvSpPr>
        <p:spPr>
          <a:xfrm>
            <a:off x="8311516" y="1345057"/>
            <a:ext cx="27680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3</a:t>
            </a:r>
            <a:r>
              <a:rPr lang="en-US" sz="1600" baseline="30000" dirty="0">
                <a:latin typeface="Helvetica" pitchFamily="2" charset="0"/>
              </a:rPr>
              <a:t>rd</a:t>
            </a:r>
            <a:r>
              <a:rPr lang="en-US" sz="1600" dirty="0">
                <a:latin typeface="Helvetica" pitchFamily="2" charset="0"/>
              </a:rPr>
              <a:t> Place Team</a:t>
            </a:r>
            <a:endParaRPr lang="en-US" sz="1200" dirty="0">
              <a:latin typeface="Helvetica" pitchFamily="2" charset="0"/>
            </a:endParaRP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BF4C4AA9-BDBC-7A40-90CA-C20EAF817A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11" r="-144" b="48"/>
          <a:stretch/>
        </p:blipFill>
        <p:spPr>
          <a:xfrm>
            <a:off x="1045844" y="1613444"/>
            <a:ext cx="2834640" cy="26517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9227F0-AAE1-C946-AA37-874AF3851373}"/>
              </a:ext>
            </a:extLst>
          </p:cNvPr>
          <p:cNvSpPr/>
          <p:nvPr/>
        </p:nvSpPr>
        <p:spPr>
          <a:xfrm>
            <a:off x="1012570" y="1347097"/>
            <a:ext cx="27680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1</a:t>
            </a:r>
            <a:r>
              <a:rPr lang="en-US" sz="1600" baseline="30000" dirty="0">
                <a:latin typeface="Helvetica" pitchFamily="2" charset="0"/>
              </a:rPr>
              <a:t>st</a:t>
            </a:r>
            <a:r>
              <a:rPr lang="en-US" sz="1600" dirty="0">
                <a:latin typeface="Helvetica" pitchFamily="2" charset="0"/>
              </a:rPr>
              <a:t>  Place Team</a:t>
            </a:r>
            <a:endParaRPr lang="en-US" sz="1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4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6373-BFE4-4545-B3DC-B36088EA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Can a Single Scalar Metric Tell us?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F2786-CB7A-5C4A-8058-88CDA2BD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2802DF7-0EE1-2B41-A5B2-BCA74BA70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760406"/>
              </p:ext>
            </p:extLst>
          </p:nvPr>
        </p:nvGraphicFramePr>
        <p:xfrm>
          <a:off x="609600" y="1417638"/>
          <a:ext cx="6109193" cy="4736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B703C4-8008-7244-8F50-A93E56F9E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8792" y="1600201"/>
            <a:ext cx="4863607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>
                <a:solidFill>
                  <a:srgbClr val="C00000"/>
                </a:solidFill>
              </a:rPr>
              <a:t>Not much actually! 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What makes an algorithm more effective than another?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What makes an action hard to localize?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Is the uncertainty of the temporal boundaries impeding the development of new algorithms?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F36F77-F015-954F-993F-8A796C21FB77}"/>
              </a:ext>
            </a:extLst>
          </p:cNvPr>
          <p:cNvSpPr txBox="1">
            <a:spLocks/>
          </p:cNvSpPr>
          <p:nvPr/>
        </p:nvSpPr>
        <p:spPr>
          <a:xfrm>
            <a:off x="609600" y="1417638"/>
            <a:ext cx="6109191" cy="4736722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>
                <a:solidFill>
                  <a:srgbClr val="C00000"/>
                </a:solidFill>
              </a:rPr>
              <a:t>Relaying on average-</a:t>
            </a:r>
            <a:r>
              <a:rPr lang="en-US" b="1" dirty="0" err="1">
                <a:solidFill>
                  <a:srgbClr val="C00000"/>
                </a:solidFill>
              </a:rPr>
              <a:t>mAP</a:t>
            </a:r>
            <a:r>
              <a:rPr lang="en-US" b="1" dirty="0">
                <a:solidFill>
                  <a:srgbClr val="C00000"/>
                </a:solidFill>
              </a:rPr>
              <a:t> to dictate progress does not give us the full picture of the problem</a:t>
            </a:r>
          </a:p>
        </p:txBody>
      </p:sp>
    </p:spTree>
    <p:extLst>
      <p:ext uri="{BB962C8B-B14F-4D97-AF65-F5344CB8AC3E}">
        <p14:creationId xmlns:p14="http://schemas.microsoft.com/office/powerpoint/2010/main" val="407720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ctivity Net Manual.pdf">
            <a:extLst>
              <a:ext uri="{FF2B5EF4-FFF2-40B4-BE49-F238E27FC236}">
                <a16:creationId xmlns:a16="http://schemas.microsoft.com/office/drawing/2014/main" id="{5C81BC14-A7F3-7A48-A591-BADCD1E8F12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0" r="93657" b="61966"/>
          <a:stretch/>
        </p:blipFill>
        <p:spPr>
          <a:xfrm>
            <a:off x="0" y="2800349"/>
            <a:ext cx="12191999" cy="40576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400" y="276045"/>
            <a:ext cx="10363200" cy="6236899"/>
          </a:xfrm>
        </p:spPr>
        <p:txBody>
          <a:bodyPr>
            <a:normAutofit/>
          </a:bodyPr>
          <a:lstStyle/>
          <a:p>
            <a:pPr algn="l"/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Table of Content: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Data Characterization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Categorization of Temporal Localization Errors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False Positive Analysis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Metric Sensitivity Analysis</a:t>
            </a:r>
            <a:br>
              <a:rPr lang="en-US" sz="3200" i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- False Negative Analysis</a:t>
            </a:r>
          </a:p>
        </p:txBody>
      </p:sp>
      <p:pic>
        <p:nvPicPr>
          <p:cNvPr id="6" name="Picture 5" descr="pull_figure.pdf">
            <a:extLst>
              <a:ext uri="{FF2B5EF4-FFF2-40B4-BE49-F238E27FC236}">
                <a16:creationId xmlns:a16="http://schemas.microsoft.com/office/drawing/2014/main" id="{E86D7D4E-27C3-2947-B727-02E422C22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40" y="276044"/>
            <a:ext cx="9756517" cy="2392607"/>
          </a:xfrm>
          <a:prstGeom prst="rect">
            <a:avLst/>
          </a:prstGeom>
        </p:spPr>
      </p:pic>
      <p:pic>
        <p:nvPicPr>
          <p:cNvPr id="5" name="Content Placeholder 5" descr="Activity Net Manual.pdf">
            <a:extLst>
              <a:ext uri="{FF2B5EF4-FFF2-40B4-BE49-F238E27FC236}">
                <a16:creationId xmlns:a16="http://schemas.microsoft.com/office/drawing/2014/main" id="{F828DB17-9904-1D48-9558-456A46328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5674" r="53311" b="64596"/>
          <a:stretch/>
        </p:blipFill>
        <p:spPr>
          <a:xfrm>
            <a:off x="9592574" y="6146041"/>
            <a:ext cx="1961072" cy="3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22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0922D-9DD8-1842-8B37-67BC3D618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False Negative Analysis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254F09-4317-A345-9DCB-063E91281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934247"/>
            <a:ext cx="10972800" cy="18578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9D74A-A182-C04B-A85A-CC8F8D54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90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ctivity Net Manual.pdf"/>
          <p:cNvPicPr>
            <a:picLocks noGrp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0" r="93657" b="61966"/>
          <a:stretch/>
        </p:blipFill>
        <p:spPr>
          <a:xfrm>
            <a:off x="0" y="1"/>
            <a:ext cx="12191999" cy="6858000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Conclusion</a:t>
            </a:r>
          </a:p>
        </p:txBody>
      </p:sp>
      <p:pic>
        <p:nvPicPr>
          <p:cNvPr id="5" name="Content Placeholder 5" descr="Activity Net Manu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5674" r="53311" b="64596"/>
          <a:stretch/>
        </p:blipFill>
        <p:spPr>
          <a:xfrm>
            <a:off x="9592574" y="6146041"/>
            <a:ext cx="1961072" cy="3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92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0D9D8-7EA0-1248-A6C9-C79FA07BF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can we Improve the Next Generation of Temporal Action Detectors?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AF403-BC63-3B4C-84AE-DEBDD8EDB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False positive analysis</a:t>
            </a:r>
          </a:p>
          <a:p>
            <a:pPr lvl="1"/>
            <a:r>
              <a:rPr lang="en-US" dirty="0"/>
              <a:t>Focus on fixing localization errors</a:t>
            </a:r>
          </a:p>
          <a:p>
            <a:pPr lvl="1"/>
            <a:r>
              <a:rPr lang="en-US" dirty="0"/>
              <a:t>Don’t focus as much on fixing background or wrong label errors</a:t>
            </a:r>
          </a:p>
          <a:p>
            <a:r>
              <a:rPr lang="en-US" dirty="0"/>
              <a:t>Metric sensitivity analysis</a:t>
            </a:r>
          </a:p>
          <a:p>
            <a:pPr lvl="1"/>
            <a:r>
              <a:rPr lang="en-US" dirty="0"/>
              <a:t>The uncertainty of the temporal boundaries is not impeding the development of better algorithms</a:t>
            </a:r>
          </a:p>
          <a:p>
            <a:pPr lvl="1"/>
            <a:r>
              <a:rPr lang="en-US" dirty="0"/>
              <a:t> Develop algorithms that are less sensitive to Coverage and Context Size</a:t>
            </a:r>
          </a:p>
          <a:p>
            <a:r>
              <a:rPr lang="en-US" dirty="0"/>
              <a:t>False negative analysis</a:t>
            </a:r>
          </a:p>
          <a:p>
            <a:pPr lvl="1"/>
            <a:r>
              <a:rPr lang="en-US" dirty="0"/>
              <a:t>Instances are harder to detect when there is more relevant temporal context around them (high Context Size)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83D6C-7DCA-9643-A651-CC8F6365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0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D15C6-9F3F-784D-84EF-1E6C6E32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 are Releasing this Tool Today!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A73E91-7F38-3146-BF53-F830F43F3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880" y="1417638"/>
            <a:ext cx="7835988" cy="4897493"/>
          </a:xfrm>
          <a:ln w="1270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CD6C0-345E-E940-AAA6-B51DD929D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BB737E-62FA-F54E-AC00-404FAC2B8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622" y="1138845"/>
            <a:ext cx="3831116" cy="38311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B4B4DE-2759-AA40-A159-1DBF5138EA66}"/>
              </a:ext>
            </a:extLst>
          </p:cNvPr>
          <p:cNvSpPr/>
          <p:nvPr/>
        </p:nvSpPr>
        <p:spPr>
          <a:xfrm>
            <a:off x="8047868" y="4778329"/>
            <a:ext cx="413112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URL:</a:t>
            </a:r>
          </a:p>
          <a:p>
            <a:pPr algn="ctr"/>
            <a:r>
              <a:rPr lang="en-US" sz="2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www.github.com</a:t>
            </a:r>
            <a:r>
              <a:rPr lang="en-US" sz="2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/</a:t>
            </a:r>
            <a:r>
              <a:rPr lang="en-US" sz="2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HumamAlwassel</a:t>
            </a:r>
            <a:r>
              <a:rPr lang="en-US" sz="2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/DETAD</a:t>
            </a:r>
          </a:p>
        </p:txBody>
      </p:sp>
    </p:spTree>
    <p:extLst>
      <p:ext uri="{BB962C8B-B14F-4D97-AF65-F5344CB8AC3E}">
        <p14:creationId xmlns:p14="http://schemas.microsoft.com/office/powerpoint/2010/main" val="2579823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6373-BFE4-4545-B3DC-B36088EA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a Full In-Depth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F2786-CB7A-5C4A-8058-88CDA2BD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86D208-A17A-9942-B2C6-C8B3B031286B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We introduce a new diagnostic tool that goes beyond a single scalar metric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514350" indent="-514350">
              <a:buFont typeface="Arial"/>
              <a:buAutoNum type="romanLcParenBoth"/>
            </a:pPr>
            <a:r>
              <a:rPr lang="en-US" sz="2000" dirty="0"/>
              <a:t>Analyzes the false positive error sources and their impact on the performance</a:t>
            </a:r>
          </a:p>
          <a:p>
            <a:pPr marL="514350" indent="-514350">
              <a:buFont typeface="Arial"/>
              <a:buAutoNum type="romanLcParenBoth"/>
            </a:pPr>
            <a:r>
              <a:rPr lang="en-US" sz="2000" dirty="0"/>
              <a:t>Investigates the localization metric sensitivity to different characteristics of the ground truth instances</a:t>
            </a:r>
          </a:p>
          <a:p>
            <a:pPr marL="514350" indent="-514350">
              <a:buAutoNum type="romanLcParenBoth"/>
            </a:pPr>
            <a:r>
              <a:rPr lang="en-US" sz="2000" dirty="0"/>
              <a:t>Inspect the influence of ground truth instance characteristics on the miss detection rate</a:t>
            </a:r>
          </a:p>
        </p:txBody>
      </p:sp>
      <p:pic>
        <p:nvPicPr>
          <p:cNvPr id="14" name="Picture 13" descr="pull_figure.pdf">
            <a:extLst>
              <a:ext uri="{FF2B5EF4-FFF2-40B4-BE49-F238E27FC236}">
                <a16:creationId xmlns:a16="http://schemas.microsoft.com/office/drawing/2014/main" id="{D75CED75-B772-1B42-99B3-46933F1B7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83" y="2152384"/>
            <a:ext cx="9756517" cy="23926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4D14F0-FD83-764F-BDF5-C8D8280E1D10}"/>
              </a:ext>
            </a:extLst>
          </p:cNvPr>
          <p:cNvSpPr/>
          <p:nvPr/>
        </p:nvSpPr>
        <p:spPr>
          <a:xfrm>
            <a:off x="5457825" y="2152384"/>
            <a:ext cx="2257425" cy="23926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C76F4D-1383-6941-B436-15209FD8EEAD}"/>
              </a:ext>
            </a:extLst>
          </p:cNvPr>
          <p:cNvSpPr/>
          <p:nvPr/>
        </p:nvSpPr>
        <p:spPr>
          <a:xfrm>
            <a:off x="7715250" y="2152383"/>
            <a:ext cx="3443288" cy="23926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D15C6-9F3F-784D-84EF-1E6C6E32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 are Releasing this Tool Today!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A73E91-7F38-3146-BF53-F830F43F3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880" y="1417638"/>
            <a:ext cx="7835988" cy="4897493"/>
          </a:xfrm>
          <a:ln w="1270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CD6C0-345E-E940-AAA6-B51DD929D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BB737E-62FA-F54E-AC00-404FAC2B8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622" y="1138845"/>
            <a:ext cx="3831116" cy="38311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B4B4DE-2759-AA40-A159-1DBF5138EA66}"/>
              </a:ext>
            </a:extLst>
          </p:cNvPr>
          <p:cNvSpPr/>
          <p:nvPr/>
        </p:nvSpPr>
        <p:spPr>
          <a:xfrm>
            <a:off x="8047868" y="4778329"/>
            <a:ext cx="413112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URL:</a:t>
            </a:r>
          </a:p>
          <a:p>
            <a:pPr algn="ctr"/>
            <a:r>
              <a:rPr lang="en-US" sz="2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www.github.com</a:t>
            </a:r>
            <a:r>
              <a:rPr lang="en-US" sz="2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/</a:t>
            </a:r>
            <a:r>
              <a:rPr lang="en-US" sz="26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HumamAlwassel</a:t>
            </a:r>
            <a:r>
              <a:rPr lang="en-US" sz="2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/DETAD</a:t>
            </a:r>
          </a:p>
        </p:txBody>
      </p:sp>
    </p:spTree>
    <p:extLst>
      <p:ext uri="{BB962C8B-B14F-4D97-AF65-F5344CB8AC3E}">
        <p14:creationId xmlns:p14="http://schemas.microsoft.com/office/powerpoint/2010/main" val="3761287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ctivity Net Manual.pdf">
            <a:extLst>
              <a:ext uri="{FF2B5EF4-FFF2-40B4-BE49-F238E27FC236}">
                <a16:creationId xmlns:a16="http://schemas.microsoft.com/office/drawing/2014/main" id="{5C81BC14-A7F3-7A48-A591-BADCD1E8F12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0" r="93657" b="61966"/>
          <a:stretch/>
        </p:blipFill>
        <p:spPr>
          <a:xfrm>
            <a:off x="0" y="2800349"/>
            <a:ext cx="12191999" cy="40576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400" y="276045"/>
            <a:ext cx="10363200" cy="6236899"/>
          </a:xfrm>
        </p:spPr>
        <p:txBody>
          <a:bodyPr>
            <a:normAutofit/>
          </a:bodyPr>
          <a:lstStyle/>
          <a:p>
            <a:pPr algn="l"/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Table of Content: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Data Characterization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Categorization of Temporal Localization Errors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False Positive Analysis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Metric Sensitivity Analysis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False Negative Analysis</a:t>
            </a:r>
          </a:p>
        </p:txBody>
      </p:sp>
      <p:pic>
        <p:nvPicPr>
          <p:cNvPr id="6" name="Picture 5" descr="pull_figure.pdf">
            <a:extLst>
              <a:ext uri="{FF2B5EF4-FFF2-40B4-BE49-F238E27FC236}">
                <a16:creationId xmlns:a16="http://schemas.microsoft.com/office/drawing/2014/main" id="{E86D7D4E-27C3-2947-B727-02E422C22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40" y="276044"/>
            <a:ext cx="9756517" cy="2392607"/>
          </a:xfrm>
          <a:prstGeom prst="rect">
            <a:avLst/>
          </a:prstGeom>
        </p:spPr>
      </p:pic>
      <p:pic>
        <p:nvPicPr>
          <p:cNvPr id="5" name="Content Placeholder 5" descr="Activity Net Manual.pdf">
            <a:extLst>
              <a:ext uri="{FF2B5EF4-FFF2-40B4-BE49-F238E27FC236}">
                <a16:creationId xmlns:a16="http://schemas.microsoft.com/office/drawing/2014/main" id="{F828DB17-9904-1D48-9558-456A46328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5674" r="53311" b="64596"/>
          <a:stretch/>
        </p:blipFill>
        <p:spPr>
          <a:xfrm>
            <a:off x="9592574" y="6146041"/>
            <a:ext cx="1961072" cy="3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28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ctivity Net Manual.pdf">
            <a:extLst>
              <a:ext uri="{FF2B5EF4-FFF2-40B4-BE49-F238E27FC236}">
                <a16:creationId xmlns:a16="http://schemas.microsoft.com/office/drawing/2014/main" id="{5C81BC14-A7F3-7A48-A591-BADCD1E8F12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0" r="93657" b="61966"/>
          <a:stretch/>
        </p:blipFill>
        <p:spPr>
          <a:xfrm>
            <a:off x="0" y="2800349"/>
            <a:ext cx="12191999" cy="40576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400" y="276045"/>
            <a:ext cx="10363200" cy="6236899"/>
          </a:xfrm>
        </p:spPr>
        <p:txBody>
          <a:bodyPr>
            <a:normAutofit/>
          </a:bodyPr>
          <a:lstStyle/>
          <a:p>
            <a:pPr algn="l"/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Table of Content: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- Data Characterization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Categorization of Temporal Localization Errors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False Positive Analysis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Metric Sensitivity Analysis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- False Negative Analysis</a:t>
            </a:r>
          </a:p>
        </p:txBody>
      </p:sp>
      <p:pic>
        <p:nvPicPr>
          <p:cNvPr id="6" name="Picture 5" descr="pull_figure.pdf">
            <a:extLst>
              <a:ext uri="{FF2B5EF4-FFF2-40B4-BE49-F238E27FC236}">
                <a16:creationId xmlns:a16="http://schemas.microsoft.com/office/drawing/2014/main" id="{E86D7D4E-27C3-2947-B727-02E422C22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40" y="276044"/>
            <a:ext cx="9756517" cy="2392607"/>
          </a:xfrm>
          <a:prstGeom prst="rect">
            <a:avLst/>
          </a:prstGeom>
        </p:spPr>
      </p:pic>
      <p:pic>
        <p:nvPicPr>
          <p:cNvPr id="5" name="Content Placeholder 5" descr="Activity Net Manual.pdf">
            <a:extLst>
              <a:ext uri="{FF2B5EF4-FFF2-40B4-BE49-F238E27FC236}">
                <a16:creationId xmlns:a16="http://schemas.microsoft.com/office/drawing/2014/main" id="{F828DB17-9904-1D48-9558-456A46328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5674" r="53311" b="64596"/>
          <a:stretch/>
        </p:blipFill>
        <p:spPr>
          <a:xfrm>
            <a:off x="9592574" y="6146041"/>
            <a:ext cx="1961072" cy="3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77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6373-BFE4-4545-B3DC-B36088EA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 Some Games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F2786-CB7A-5C4A-8058-88CDA2BD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86D208-A17A-9942-B2C6-C8B3B031286B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 descr="guess_the_action.pdf">
            <a:extLst>
              <a:ext uri="{FF2B5EF4-FFF2-40B4-BE49-F238E27FC236}">
                <a16:creationId xmlns:a16="http://schemas.microsoft.com/office/drawing/2014/main" id="{E59DB67F-A0C2-544D-A527-0BCA82CD9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99" y="1600201"/>
            <a:ext cx="9591402" cy="435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71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6373-BFE4-4545-B3DC-B36088EA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 Some Games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F2786-CB7A-5C4A-8058-88CDA2BD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86D208-A17A-9942-B2C6-C8B3B031286B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bungee_jumping.mov">
            <a:hlinkClick r:id="" action="ppaction://media"/>
            <a:extLst>
              <a:ext uri="{FF2B5EF4-FFF2-40B4-BE49-F238E27FC236}">
                <a16:creationId xmlns:a16="http://schemas.microsoft.com/office/drawing/2014/main" id="{ABCDB02E-679C-FA40-AD2E-4F4DAEFFF4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0564" y="1600201"/>
            <a:ext cx="6770872" cy="380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6373-BFE4-4545-B3DC-B36088EA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 Some Games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F2786-CB7A-5C4A-8058-88CDA2BD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3ED-DE01-9C47-99B7-6290252E8CF1}" type="slidenum">
              <a:rPr lang="en-US" smtClean="0"/>
              <a:t>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86D208-A17A-9942-B2C6-C8B3B031286B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67% of our labs’ colleagues guessed B</a:t>
            </a:r>
          </a:p>
        </p:txBody>
      </p:sp>
      <p:pic>
        <p:nvPicPr>
          <p:cNvPr id="8" name="Picture 7" descr="let_us_agree.pdf">
            <a:extLst>
              <a:ext uri="{FF2B5EF4-FFF2-40B4-BE49-F238E27FC236}">
                <a16:creationId xmlns:a16="http://schemas.microsoft.com/office/drawing/2014/main" id="{F9194F4A-4110-7844-A19B-BF0F927B5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68" y="1417638"/>
            <a:ext cx="9059045" cy="411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18343</TotalTime>
  <Words>595</Words>
  <Application>Microsoft Macintosh PowerPoint</Application>
  <PresentationFormat>Widescreen</PresentationFormat>
  <Paragraphs>148</Paragraphs>
  <Slides>24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 Math</vt:lpstr>
      <vt:lpstr>Helvetica</vt:lpstr>
      <vt:lpstr>Office Theme</vt:lpstr>
      <vt:lpstr>Diagnosing Error in  Temporal Action Detectors</vt:lpstr>
      <vt:lpstr>What Can a Single Scalar Metric Tell us? </vt:lpstr>
      <vt:lpstr>We Need a Full In-Depth Analysis</vt:lpstr>
      <vt:lpstr>We are Releasing this Tool Today! </vt:lpstr>
      <vt:lpstr>    Table of Content: - Data Characterization  - Categorization of Temporal Localization Errors - False Positive Analysis - Metric Sensitivity Analysis - False Negative Analysis</vt:lpstr>
      <vt:lpstr>    Table of Content: - Data Characterization  - Categorization of Temporal Localization Errors - False Positive Analysis - Metric Sensitivity Analysis - False Negative Analysis</vt:lpstr>
      <vt:lpstr>Let’s Play Some Games</vt:lpstr>
      <vt:lpstr>Let’s Play Some Games</vt:lpstr>
      <vt:lpstr>Let’s Play Some Games</vt:lpstr>
      <vt:lpstr>Data Characterization</vt:lpstr>
      <vt:lpstr>Data Characterization</vt:lpstr>
      <vt:lpstr>    Table of Content: - Data Characterization  - Categorization of Temporal Localization Errors - False Positive Analysis - Metric Sensitivity Analysis - False Negative Analysis</vt:lpstr>
      <vt:lpstr>False Positive Error Classification</vt:lpstr>
      <vt:lpstr>False Positive Profile and Impact </vt:lpstr>
      <vt:lpstr>    Table of Content: - Data Characterization  - Categorization of Temporal Localization Errors - False Positive Analysis - Metric Sensitivity Analysis - False Negative Analysis</vt:lpstr>
      <vt:lpstr>False Positive Profile and Impact </vt:lpstr>
      <vt:lpstr>    Table of Content: - Data Characterization  - Categorization of Temporal Localization Errors - False Positive Analysis - Metric Sensitivity Analysis - False Negative Analysis</vt:lpstr>
      <vt:lpstr>Temporal Localization Metric Sensitivity</vt:lpstr>
      <vt:lpstr>Temporal Localization Metric Sensitivity</vt:lpstr>
      <vt:lpstr>    Table of Content: - Data Characterization  - Categorization of Temporal Localization Errors - False Positive Analysis - Metric Sensitivity Analysis - False Negative Analysis</vt:lpstr>
      <vt:lpstr>False Negative Analysis</vt:lpstr>
      <vt:lpstr>Conclusion</vt:lpstr>
      <vt:lpstr>How can we Improve the Next Generation of Temporal Action Detectors?</vt:lpstr>
      <vt:lpstr>We are Releasing this Tool Today! </vt:lpstr>
    </vt:vector>
  </TitlesOfParts>
  <Company>King Abdullah University of Science and Technology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Fabian Caba</dc:creator>
  <cp:lastModifiedBy>Humam A. AlWassel</cp:lastModifiedBy>
  <cp:revision>233</cp:revision>
  <dcterms:created xsi:type="dcterms:W3CDTF">2016-06-28T21:24:29Z</dcterms:created>
  <dcterms:modified xsi:type="dcterms:W3CDTF">2018-07-28T22:13:51Z</dcterms:modified>
</cp:coreProperties>
</file>