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342" r:id="rId2"/>
    <p:sldId id="345" r:id="rId3"/>
    <p:sldId id="325" r:id="rId4"/>
    <p:sldId id="356" r:id="rId5"/>
    <p:sldId id="326" r:id="rId6"/>
    <p:sldId id="352" r:id="rId7"/>
    <p:sldId id="353" r:id="rId8"/>
    <p:sldId id="354" r:id="rId9"/>
    <p:sldId id="375" r:id="rId10"/>
    <p:sldId id="376" r:id="rId11"/>
    <p:sldId id="355" r:id="rId12"/>
    <p:sldId id="330" r:id="rId13"/>
    <p:sldId id="357" r:id="rId14"/>
    <p:sldId id="370" r:id="rId15"/>
    <p:sldId id="369" r:id="rId16"/>
    <p:sldId id="358" r:id="rId17"/>
    <p:sldId id="371" r:id="rId18"/>
    <p:sldId id="362" r:id="rId19"/>
    <p:sldId id="359" r:id="rId20"/>
    <p:sldId id="338" r:id="rId21"/>
    <p:sldId id="372" r:id="rId22"/>
    <p:sldId id="361" r:id="rId23"/>
    <p:sldId id="335" r:id="rId24"/>
    <p:sldId id="373" r:id="rId25"/>
    <p:sldId id="374" r:id="rId26"/>
    <p:sldId id="364" r:id="rId27"/>
    <p:sldId id="365" r:id="rId28"/>
    <p:sldId id="337" r:id="rId29"/>
    <p:sldId id="366" r:id="rId30"/>
    <p:sldId id="367" r:id="rId31"/>
    <p:sldId id="368" r:id="rId32"/>
    <p:sldId id="285" r:id="rId33"/>
  </p:sldIdLst>
  <p:sldSz cx="13716000" cy="8229600"/>
  <p:notesSz cx="6858000" cy="9144000"/>
  <p:defaultTextStyle>
    <a:defPPr>
      <a:defRPr lang="en-US"/>
    </a:defPPr>
    <a:lvl1pPr marL="0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1pPr>
    <a:lvl2pPr marL="627004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2pPr>
    <a:lvl3pPr marL="1254008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3pPr>
    <a:lvl4pPr marL="1881012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4pPr>
    <a:lvl5pPr marL="2508016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5pPr>
    <a:lvl6pPr marL="3135020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6pPr>
    <a:lvl7pPr marL="3762024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7pPr>
    <a:lvl8pPr marL="4389029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8pPr>
    <a:lvl9pPr marL="5016033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5A99"/>
    <a:srgbClr val="E31A1C"/>
    <a:srgbClr val="1F78B4"/>
    <a:srgbClr val="33A02C"/>
    <a:srgbClr val="FB9A99"/>
    <a:srgbClr val="B2DF8A"/>
    <a:srgbClr val="D9D9D9"/>
    <a:srgbClr val="D8B365"/>
    <a:srgbClr val="BCB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53" autoAdjust="0"/>
    <p:restoredTop sz="86607" autoAdjust="0"/>
  </p:normalViewPr>
  <p:slideViewPr>
    <p:cSldViewPr snapToGrid="0" snapToObjects="1">
      <p:cViewPr varScale="1">
        <p:scale>
          <a:sx n="64" d="100"/>
          <a:sy n="64" d="100"/>
        </p:scale>
        <p:origin x="1816" y="184"/>
      </p:cViewPr>
      <p:guideLst>
        <p:guide orient="horz" pos="2592"/>
        <p:guide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359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E8B7A-4F31-2947-8211-CDBEAC3CB69B}" type="datetimeFigureOut">
              <a:rPr lang="en-US" smtClean="0"/>
              <a:t>12/5/20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E1F3F-9400-6E40-BBF6-14F7EEFA2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1pPr>
    <a:lvl2pPr marL="627004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2pPr>
    <a:lvl3pPr marL="1254008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3pPr>
    <a:lvl4pPr marL="1881012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4pPr>
    <a:lvl5pPr marL="2508016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5pPr>
    <a:lvl6pPr marL="3135020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6pPr>
    <a:lvl7pPr marL="3762024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7pPr>
    <a:lvl8pPr marL="4389029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8pPr>
    <a:lvl9pPr marL="5016033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90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7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46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2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00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77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90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97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0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71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65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9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2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93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70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91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01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13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5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7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46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44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7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46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06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088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63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97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01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89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19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37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42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5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7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46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62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7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46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16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7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46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E1F3F-9400-6E40-BBF6-14F7EEFA2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6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556511"/>
            <a:ext cx="1165860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663440"/>
            <a:ext cx="960120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4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5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29566"/>
            <a:ext cx="308610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29566"/>
            <a:ext cx="902970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7627621"/>
            <a:ext cx="3026802" cy="4381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1314" y="7627621"/>
            <a:ext cx="9013372" cy="438150"/>
          </a:xfrm>
        </p:spPr>
        <p:txBody>
          <a:bodyPr/>
          <a:lstStyle>
            <a:lvl1pPr marL="0" marR="0" indent="0" algn="ctr" defTabSz="627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5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288281"/>
            <a:ext cx="1165860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488056"/>
            <a:ext cx="11658600" cy="18002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8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20240"/>
            <a:ext cx="605790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1920240"/>
            <a:ext cx="605790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9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42136"/>
            <a:ext cx="6060282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09850"/>
            <a:ext cx="6060282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842136"/>
            <a:ext cx="6062663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609850"/>
            <a:ext cx="6062663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2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5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27660"/>
            <a:ext cx="4512470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27660"/>
            <a:ext cx="7667625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722120"/>
            <a:ext cx="4512470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760720"/>
            <a:ext cx="822960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735330"/>
            <a:ext cx="822960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6440806"/>
            <a:ext cx="822960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29566"/>
            <a:ext cx="12344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20240"/>
            <a:ext cx="12344400" cy="543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7627621"/>
            <a:ext cx="3200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4430" y="7627621"/>
            <a:ext cx="96871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7627621"/>
            <a:ext cx="3200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4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54864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umamalwassel.com/publication/xdc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humamalwassel.com/publication/xdc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431" y="297650"/>
            <a:ext cx="12477137" cy="1936831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Helvetica"/>
                <a:cs typeface="Helvetica"/>
              </a:rPr>
              <a:t>Self-Supervised Learning by </a:t>
            </a:r>
            <a:br>
              <a:rPr lang="en-US" sz="4800" b="1" dirty="0">
                <a:solidFill>
                  <a:schemeClr val="bg1"/>
                </a:solidFill>
                <a:latin typeface="Helvetica"/>
                <a:cs typeface="Helvetica"/>
              </a:rPr>
            </a:br>
            <a:r>
              <a:rPr lang="en-US" sz="4800" b="1" dirty="0">
                <a:solidFill>
                  <a:schemeClr val="bg1"/>
                </a:solidFill>
                <a:latin typeface="Helvetica"/>
                <a:cs typeface="Helvetica"/>
              </a:rPr>
              <a:t>Cross-Modal Audio-Video Clustering</a:t>
            </a:r>
            <a:endParaRPr lang="en-US" sz="4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82C424C-543F-804E-842B-6DFCC38D47F9}"/>
              </a:ext>
            </a:extLst>
          </p:cNvPr>
          <p:cNvGrpSpPr/>
          <p:nvPr/>
        </p:nvGrpSpPr>
        <p:grpSpPr>
          <a:xfrm>
            <a:off x="1875455" y="2310106"/>
            <a:ext cx="9672249" cy="4846253"/>
            <a:chOff x="1875455" y="2151981"/>
            <a:chExt cx="9672249" cy="484625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2392B05-5F2A-4E47-B88B-10062F0C5E1B}"/>
                </a:ext>
              </a:extLst>
            </p:cNvPr>
            <p:cNvGrpSpPr/>
            <p:nvPr/>
          </p:nvGrpSpPr>
          <p:grpSpPr>
            <a:xfrm>
              <a:off x="9416991" y="2151981"/>
              <a:ext cx="2130713" cy="4846253"/>
              <a:chOff x="10066009" y="2472344"/>
              <a:chExt cx="2130713" cy="48462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5A5EEC2-563D-314E-A6F6-E52A83E69768}"/>
                  </a:ext>
                </a:extLst>
              </p:cNvPr>
              <p:cNvGrpSpPr/>
              <p:nvPr/>
            </p:nvGrpSpPr>
            <p:grpSpPr>
              <a:xfrm>
                <a:off x="10066009" y="2472344"/>
                <a:ext cx="2130713" cy="2286176"/>
                <a:chOff x="8373918" y="2534219"/>
                <a:chExt cx="2130713" cy="2286176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A0DAFF47-3559-B844-8267-0988C1727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1401" t="6419" r="21582" b="8056"/>
                <a:stretch/>
              </p:blipFill>
              <p:spPr>
                <a:xfrm>
                  <a:off x="8830821" y="2534219"/>
                  <a:ext cx="1216909" cy="1825364"/>
                </a:xfrm>
                <a:prstGeom prst="ellipse">
                  <a:avLst/>
                </a:prstGeom>
              </p:spPr>
            </p:pic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85B16E9-5300-FA42-98DB-8C25C9E9F8F3}"/>
                    </a:ext>
                  </a:extLst>
                </p:cNvPr>
                <p:cNvSpPr/>
                <p:nvPr/>
              </p:nvSpPr>
              <p:spPr>
                <a:xfrm>
                  <a:off x="8373918" y="4358730"/>
                  <a:ext cx="213071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Bruno Korbar</a:t>
                  </a:r>
                  <a:r>
                    <a:rPr lang="en-US" sz="2400" baseline="300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2</a:t>
                  </a:r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BC64DE5-8AAF-A14F-8BFE-80DCF9904EF2}"/>
                  </a:ext>
                </a:extLst>
              </p:cNvPr>
              <p:cNvGrpSpPr/>
              <p:nvPr/>
            </p:nvGrpSpPr>
            <p:grpSpPr>
              <a:xfrm>
                <a:off x="10434221" y="5011845"/>
                <a:ext cx="1394292" cy="2306752"/>
                <a:chOff x="9240939" y="5011845"/>
                <a:chExt cx="1394292" cy="2306752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5494F6B5-1701-8349-A305-CC4E54BB14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sharpenSoften amount="50000"/>
                          </a14:imgEffect>
                        </a14:imgLayer>
                      </a14:imgProps>
                    </a:ext>
                  </a:extLst>
                </a:blip>
                <a:srcRect l="21302" t="-471" r="19674" b="11938"/>
                <a:stretch/>
              </p:blipFill>
              <p:spPr>
                <a:xfrm>
                  <a:off x="9329630" y="5011845"/>
                  <a:ext cx="1216908" cy="1825364"/>
                </a:xfrm>
                <a:prstGeom prst="ellipse">
                  <a:avLst/>
                </a:prstGeom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0343484C-9D47-ED47-942C-BB6E73F7D9E3}"/>
                    </a:ext>
                  </a:extLst>
                </p:cNvPr>
                <p:cNvSpPr/>
                <p:nvPr/>
              </p:nvSpPr>
              <p:spPr>
                <a:xfrm>
                  <a:off x="9240939" y="6856932"/>
                  <a:ext cx="139429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Du Tran</a:t>
                  </a:r>
                  <a:r>
                    <a:rPr lang="en-US" sz="2400" baseline="300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2</a:t>
                  </a:r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C7E0C35-2B1E-4B4E-944C-FEAC80278047}"/>
                </a:ext>
              </a:extLst>
            </p:cNvPr>
            <p:cNvGrpSpPr/>
            <p:nvPr/>
          </p:nvGrpSpPr>
          <p:grpSpPr>
            <a:xfrm>
              <a:off x="5527348" y="2151981"/>
              <a:ext cx="2661306" cy="4846253"/>
              <a:chOff x="5527348" y="2472344"/>
              <a:chExt cx="2661306" cy="484625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D2708AA-F856-1E41-97E6-4A741C6676CA}"/>
                  </a:ext>
                </a:extLst>
              </p:cNvPr>
              <p:cNvGrpSpPr/>
              <p:nvPr/>
            </p:nvGrpSpPr>
            <p:grpSpPr>
              <a:xfrm>
                <a:off x="5663602" y="2472344"/>
                <a:ext cx="2388795" cy="2286176"/>
                <a:chOff x="5068288" y="2534219"/>
                <a:chExt cx="2388795" cy="2286176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D0D3A873-A74B-6F42-8795-9DA7C87E09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1324" r="2974"/>
                <a:stretch/>
              </p:blipFill>
              <p:spPr>
                <a:xfrm>
                  <a:off x="5654233" y="2534219"/>
                  <a:ext cx="1216909" cy="1825364"/>
                </a:xfrm>
                <a:prstGeom prst="ellipse">
                  <a:avLst/>
                </a:prstGeom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6666F51-7F16-AF43-B33E-CE9B6E9A6A5E}"/>
                    </a:ext>
                  </a:extLst>
                </p:cNvPr>
                <p:cNvSpPr/>
                <p:nvPr/>
              </p:nvSpPr>
              <p:spPr>
                <a:xfrm>
                  <a:off x="5068288" y="4358730"/>
                  <a:ext cx="238879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Dhruv Mahajan</a:t>
                  </a:r>
                  <a:r>
                    <a:rPr lang="en-US" sz="2400" baseline="300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2</a:t>
                  </a:r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648506F-2C4F-E241-B1C7-413C8E528774}"/>
                  </a:ext>
                </a:extLst>
              </p:cNvPr>
              <p:cNvGrpSpPr/>
              <p:nvPr/>
            </p:nvGrpSpPr>
            <p:grpSpPr>
              <a:xfrm>
                <a:off x="5527348" y="5011845"/>
                <a:ext cx="2661306" cy="2306752"/>
                <a:chOff x="4997957" y="5011845"/>
                <a:chExt cx="2661306" cy="2306752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65DF1FBE-4F42-4242-92A6-842A6D80B7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4331" t="4686" r="34331" b="11748"/>
                <a:stretch/>
              </p:blipFill>
              <p:spPr>
                <a:xfrm>
                  <a:off x="5720155" y="5011845"/>
                  <a:ext cx="1216909" cy="1825364"/>
                </a:xfrm>
                <a:prstGeom prst="ellipse">
                  <a:avLst/>
                </a:prstGeom>
              </p:spPr>
            </p:pic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DB350B8-AFB7-994C-A8B1-7FD1E8469707}"/>
                    </a:ext>
                  </a:extLst>
                </p:cNvPr>
                <p:cNvSpPr/>
                <p:nvPr/>
              </p:nvSpPr>
              <p:spPr>
                <a:xfrm>
                  <a:off x="4997957" y="6856932"/>
                  <a:ext cx="266130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Bernard Ghanem</a:t>
                  </a:r>
                  <a:r>
                    <a:rPr lang="en-US" sz="2400" baseline="300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1</a:t>
                  </a:r>
                  <a:endParaRPr lang="en-US" sz="2400" dirty="0">
                    <a:solidFill>
                      <a:schemeClr val="bg1"/>
                    </a:solidFill>
                    <a:latin typeface="Helvetica"/>
                    <a:cs typeface="Helvetica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048FF78-9C5C-7B42-8512-92B44F3D76E0}"/>
                </a:ext>
              </a:extLst>
            </p:cNvPr>
            <p:cNvGrpSpPr/>
            <p:nvPr/>
          </p:nvGrpSpPr>
          <p:grpSpPr>
            <a:xfrm>
              <a:off x="1875455" y="2151982"/>
              <a:ext cx="2759666" cy="4846252"/>
              <a:chOff x="1625710" y="2472345"/>
              <a:chExt cx="2759666" cy="484625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257D21C-8C91-9E48-A381-43267DCA7C98}"/>
                  </a:ext>
                </a:extLst>
              </p:cNvPr>
              <p:cNvGrpSpPr/>
              <p:nvPr/>
            </p:nvGrpSpPr>
            <p:grpSpPr>
              <a:xfrm>
                <a:off x="1674506" y="2472345"/>
                <a:ext cx="2662075" cy="2286175"/>
                <a:chOff x="883548" y="2534220"/>
                <a:chExt cx="2662075" cy="2286175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AB1877EF-8877-5F46-9D1D-6322A2DE6A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1139" r="31360"/>
                <a:stretch/>
              </p:blipFill>
              <p:spPr>
                <a:xfrm>
                  <a:off x="1597275" y="2534220"/>
                  <a:ext cx="1216910" cy="1825363"/>
                </a:xfrm>
                <a:prstGeom prst="ellipse">
                  <a:avLst/>
                </a:prstGeom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BAAA9DE-DF06-314B-A709-AEDCC6C5A5A3}"/>
                    </a:ext>
                  </a:extLst>
                </p:cNvPr>
                <p:cNvSpPr/>
                <p:nvPr/>
              </p:nvSpPr>
              <p:spPr>
                <a:xfrm>
                  <a:off x="883548" y="4358730"/>
                  <a:ext cx="2662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Humam Alwassel</a:t>
                  </a:r>
                  <a:r>
                    <a:rPr lang="en-US" sz="2400" baseline="300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1</a:t>
                  </a:r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C243213-B616-9041-9240-E5DA9B6BCAAA}"/>
                  </a:ext>
                </a:extLst>
              </p:cNvPr>
              <p:cNvGrpSpPr/>
              <p:nvPr/>
            </p:nvGrpSpPr>
            <p:grpSpPr>
              <a:xfrm>
                <a:off x="1625710" y="5014678"/>
                <a:ext cx="2759666" cy="2303919"/>
                <a:chOff x="302689" y="5014678"/>
                <a:chExt cx="2759666" cy="2303919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DAE11070-16A2-6E48-8ED7-721C029592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22100" t="614" r="21621" b="24248"/>
                <a:stretch/>
              </p:blipFill>
              <p:spPr>
                <a:xfrm>
                  <a:off x="1074068" y="5014678"/>
                  <a:ext cx="1216909" cy="1819699"/>
                </a:xfrm>
                <a:prstGeom prst="ellipse">
                  <a:avLst/>
                </a:prstGeom>
              </p:spPr>
            </p:pic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AD3FBCE-8609-2442-AE50-C1198E9350AD}"/>
                    </a:ext>
                  </a:extLst>
                </p:cNvPr>
                <p:cNvSpPr/>
                <p:nvPr/>
              </p:nvSpPr>
              <p:spPr>
                <a:xfrm>
                  <a:off x="302689" y="6856932"/>
                  <a:ext cx="275966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Lorenzo Torresani</a:t>
                  </a:r>
                  <a:r>
                    <a:rPr lang="en-US" sz="2400" baseline="30000" dirty="0">
                      <a:solidFill>
                        <a:schemeClr val="bg1"/>
                      </a:solidFill>
                      <a:latin typeface="Helvetica"/>
                      <a:cs typeface="Helvetica"/>
                    </a:rPr>
                    <a:t>2</a:t>
                  </a:r>
                  <a:endParaRPr lang="en-US" sz="1600" dirty="0">
                    <a:solidFill>
                      <a:schemeClr val="bg1"/>
                    </a:solidFill>
                    <a:latin typeface="Helvetica"/>
                    <a:cs typeface="Helvetica"/>
                  </a:endParaRPr>
                </a:p>
              </p:txBody>
            </p:sp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82BE0E6-CAE3-174A-BAF5-A696D8B50566}"/>
              </a:ext>
            </a:extLst>
          </p:cNvPr>
          <p:cNvGrpSpPr/>
          <p:nvPr/>
        </p:nvGrpSpPr>
        <p:grpSpPr>
          <a:xfrm>
            <a:off x="4437086" y="7201651"/>
            <a:ext cx="1974800" cy="896225"/>
            <a:chOff x="4437086" y="7146651"/>
            <a:chExt cx="1974800" cy="89622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BEB8E43-0E5F-294F-9CB1-8148F31C5C08}"/>
                </a:ext>
              </a:extLst>
            </p:cNvPr>
            <p:cNvGrpSpPr/>
            <p:nvPr/>
          </p:nvGrpSpPr>
          <p:grpSpPr>
            <a:xfrm>
              <a:off x="4682256" y="7146651"/>
              <a:ext cx="1729630" cy="896225"/>
              <a:chOff x="4684921" y="7236029"/>
              <a:chExt cx="1729630" cy="896225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F84C011-BF68-4845-A66D-61A2ED7027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" r="45901"/>
              <a:stretch/>
            </p:blipFill>
            <p:spPr>
              <a:xfrm>
                <a:off x="4684921" y="7286082"/>
                <a:ext cx="911482" cy="846172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551588B-7D15-4C4C-B26F-3C56978D6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</a:extLst>
              </a:blip>
              <a:srcRect l="54099"/>
              <a:stretch/>
            </p:blipFill>
            <p:spPr>
              <a:xfrm>
                <a:off x="5596403" y="7236029"/>
                <a:ext cx="818148" cy="895162"/>
              </a:xfrm>
              <a:prstGeom prst="rect">
                <a:avLst/>
              </a:prstGeom>
            </p:spPr>
          </p:pic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0815E5E-196D-D040-8ECC-A4775E30F167}"/>
                </a:ext>
              </a:extLst>
            </p:cNvPr>
            <p:cNvSpPr/>
            <p:nvPr/>
          </p:nvSpPr>
          <p:spPr>
            <a:xfrm>
              <a:off x="4437086" y="7385161"/>
              <a:ext cx="2984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aseline="30000" dirty="0">
                  <a:solidFill>
                    <a:schemeClr val="bg1"/>
                  </a:solidFill>
                  <a:latin typeface="Helvetica"/>
                  <a:cs typeface="Helvetica"/>
                </a:rPr>
                <a:t>1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2418C8-94EF-B945-B8DA-B362B9AE78B6}"/>
              </a:ext>
            </a:extLst>
          </p:cNvPr>
          <p:cNvGrpSpPr/>
          <p:nvPr/>
        </p:nvGrpSpPr>
        <p:grpSpPr>
          <a:xfrm>
            <a:off x="6837606" y="7440162"/>
            <a:ext cx="2490809" cy="461665"/>
            <a:chOff x="6837606" y="7385162"/>
            <a:chExt cx="2490809" cy="461665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6520291D-78C1-0E45-99F7-D37B09210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 bright="40000" contrast="4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85656" y="7594232"/>
              <a:ext cx="2242759" cy="19042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8E48377-8025-B942-91CE-F04C9832D22C}"/>
                </a:ext>
              </a:extLst>
            </p:cNvPr>
            <p:cNvSpPr/>
            <p:nvPr/>
          </p:nvSpPr>
          <p:spPr>
            <a:xfrm>
              <a:off x="6837606" y="7385162"/>
              <a:ext cx="2984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aseline="30000" dirty="0">
                  <a:solidFill>
                    <a:schemeClr val="bg1"/>
                  </a:solidFill>
                  <a:latin typeface="Helvetica"/>
                  <a:cs typeface="Helvetica"/>
                </a:rPr>
                <a:t>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907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AC46-6F83-3E47-BBF3-F4574256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Propose Cross-Modal Deep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E3AA5-57BA-F149-AC89-4577AF6E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243B6-0750-B841-9E89-CCEF90D9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pic>
        <p:nvPicPr>
          <p:cNvPr id="328" name="Picture 327">
            <a:extLst>
              <a:ext uri="{FF2B5EF4-FFF2-40B4-BE49-F238E27FC236}">
                <a16:creationId xmlns:a16="http://schemas.microsoft.com/office/drawing/2014/main" id="{FB478CBB-CD56-AF44-8F0F-B602EBF13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1" y="1773568"/>
            <a:ext cx="13317239" cy="5356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A5A996-19D3-E941-B8E9-DF3E0BE6B93D}"/>
              </a:ext>
            </a:extLst>
          </p:cNvPr>
          <p:cNvSpPr/>
          <p:nvPr/>
        </p:nvSpPr>
        <p:spPr>
          <a:xfrm>
            <a:off x="8094133" y="2506131"/>
            <a:ext cx="982133" cy="184573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57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AC46-6F83-3E47-BBF3-F4574256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Propose Cross-Modal Deep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E3AA5-57BA-F149-AC89-4577AF6E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243B6-0750-B841-9E89-CCEF90D9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pic>
        <p:nvPicPr>
          <p:cNvPr id="328" name="Picture 327">
            <a:extLst>
              <a:ext uri="{FF2B5EF4-FFF2-40B4-BE49-F238E27FC236}">
                <a16:creationId xmlns:a16="http://schemas.microsoft.com/office/drawing/2014/main" id="{FB478CBB-CD56-AF44-8F0F-B602EBF13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1" y="1773568"/>
            <a:ext cx="13317239" cy="5356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A5A996-19D3-E941-B8E9-DF3E0BE6B93D}"/>
              </a:ext>
            </a:extLst>
          </p:cNvPr>
          <p:cNvSpPr/>
          <p:nvPr/>
        </p:nvSpPr>
        <p:spPr>
          <a:xfrm>
            <a:off x="10154652" y="1644315"/>
            <a:ext cx="3361967" cy="421907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05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A2D2A-38BC-0F42-97E5-9EAC8E8A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Single-Modality vs. Multi-Modality Deep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4F74C-34F9-E14C-B305-4F6C31AB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C5D94-9CE4-5F4F-9542-CD0F40811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46" t="52963" r="18924" b="2387"/>
          <a:stretch/>
        </p:blipFill>
        <p:spPr>
          <a:xfrm>
            <a:off x="2855495" y="5117425"/>
            <a:ext cx="8005010" cy="135555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86A4C-9383-9C4E-B26F-AA047A5D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BF66F2-EA9C-F247-A8A2-1A7628A2D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20240"/>
            <a:ext cx="12344400" cy="2748013"/>
          </a:xfrm>
        </p:spPr>
        <p:txBody>
          <a:bodyPr>
            <a:noAutofit/>
          </a:bodyPr>
          <a:lstStyle/>
          <a:p>
            <a:r>
              <a:rPr lang="en-US" sz="2800" dirty="0"/>
              <a:t>Self-supervised pretrain on Kinetics</a:t>
            </a:r>
          </a:p>
          <a:p>
            <a:r>
              <a:rPr lang="en-US" sz="2800" dirty="0"/>
              <a:t>Full-finetune on HMDB51, UCF101, and ESC50 (Split 1)</a:t>
            </a:r>
          </a:p>
          <a:p>
            <a:r>
              <a:rPr lang="en-US" sz="2800" dirty="0"/>
              <a:t>Baselines: </a:t>
            </a:r>
          </a:p>
          <a:p>
            <a:pPr lvl="1"/>
            <a:r>
              <a:rPr lang="en-US" sz="2320" dirty="0"/>
              <a:t>training from scratch</a:t>
            </a:r>
          </a:p>
          <a:p>
            <a:pPr lvl="1"/>
            <a:r>
              <a:rPr lang="en-US" sz="2320" dirty="0"/>
              <a:t>fully-supervised pretraining on Kinetics (Superv)</a:t>
            </a:r>
          </a:p>
        </p:txBody>
      </p:sp>
    </p:spTree>
    <p:extLst>
      <p:ext uri="{BB962C8B-B14F-4D97-AF65-F5344CB8AC3E}">
        <p14:creationId xmlns:p14="http://schemas.microsoft.com/office/powerpoint/2010/main" val="1221669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A2D2A-38BC-0F42-97E5-9EAC8E8A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Single-Modality vs. Multi-Modality Deep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4F74C-34F9-E14C-B305-4F6C31AB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2C5D94-9CE4-5F4F-9542-CD0F40811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46" t="52963" r="18924" b="2387"/>
          <a:stretch/>
        </p:blipFill>
        <p:spPr>
          <a:xfrm>
            <a:off x="2855495" y="5117425"/>
            <a:ext cx="8005010" cy="135555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86A4C-9383-9C4E-B26F-AA047A5D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BF66F2-EA9C-F247-A8A2-1A7628A2D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20240"/>
            <a:ext cx="12344400" cy="2748013"/>
          </a:xfrm>
        </p:spPr>
        <p:txBody>
          <a:bodyPr>
            <a:noAutofit/>
          </a:bodyPr>
          <a:lstStyle/>
          <a:p>
            <a:r>
              <a:rPr lang="en-US" sz="2800" dirty="0"/>
              <a:t>Self-supervised pretrain on Kinetics</a:t>
            </a:r>
          </a:p>
          <a:p>
            <a:r>
              <a:rPr lang="en-US" sz="2800" dirty="0"/>
              <a:t>Full-finetune on HMDB51, UCF101, and ESC50 (Split 1)</a:t>
            </a:r>
          </a:p>
          <a:p>
            <a:r>
              <a:rPr lang="en-US" sz="2800" dirty="0"/>
              <a:t>Baselines: </a:t>
            </a:r>
          </a:p>
          <a:p>
            <a:pPr lvl="1"/>
            <a:r>
              <a:rPr lang="en-US" sz="2320" dirty="0"/>
              <a:t>training from scratch</a:t>
            </a:r>
          </a:p>
          <a:p>
            <a:pPr lvl="1"/>
            <a:r>
              <a:rPr lang="en-US" sz="2320" dirty="0"/>
              <a:t>fully-supervised pretraining on Kinetics (Superv)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DCF3A2-0397-0443-8701-3361C777C848}"/>
              </a:ext>
            </a:extLst>
          </p:cNvPr>
          <p:cNvSpPr/>
          <p:nvPr/>
        </p:nvSpPr>
        <p:spPr>
          <a:xfrm>
            <a:off x="7900737" y="5013152"/>
            <a:ext cx="2855495" cy="157212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1B7EA8-23D7-7C47-BF30-66DCA0400EDE}"/>
              </a:ext>
            </a:extLst>
          </p:cNvPr>
          <p:cNvSpPr/>
          <p:nvPr/>
        </p:nvSpPr>
        <p:spPr>
          <a:xfrm>
            <a:off x="6946231" y="5013152"/>
            <a:ext cx="794085" cy="157212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88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A2D2A-38BC-0F42-97E5-9EAC8E8A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Single-Modality vs. Multi-Modality Deep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4F74C-34F9-E14C-B305-4F6C31AB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14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86A4C-9383-9C4E-B26F-AA047A5D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BF66F2-EA9C-F247-A8A2-1A7628A2D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20240"/>
            <a:ext cx="12344400" cy="1244379"/>
          </a:xfrm>
        </p:spPr>
        <p:txBody>
          <a:bodyPr>
            <a:noAutofit/>
          </a:bodyPr>
          <a:lstStyle/>
          <a:p>
            <a:r>
              <a:rPr lang="en-US" sz="2800" dirty="0"/>
              <a:t>We compare with a set of baselines, called </a:t>
            </a:r>
            <a:r>
              <a:rPr lang="en-US" sz="2800" b="1" dirty="0"/>
              <a:t>same-modality-XDC</a:t>
            </a:r>
            <a:r>
              <a:rPr lang="en-US" sz="2800" dirty="0"/>
              <a:t>, where XDC is trained with two encoders defined on the </a:t>
            </a:r>
            <a:r>
              <a:rPr lang="en-US" sz="2800" b="1" i="1" dirty="0"/>
              <a:t>same</a:t>
            </a:r>
            <a:r>
              <a:rPr lang="en-US" sz="2800" dirty="0"/>
              <a:t> modality (either visual or audio).</a:t>
            </a:r>
            <a:endParaRPr lang="en-US" sz="232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CDC03C-1EA7-CC43-9BBC-32181CDE3818}"/>
              </a:ext>
            </a:extLst>
          </p:cNvPr>
          <p:cNvGrpSpPr/>
          <p:nvPr/>
        </p:nvGrpSpPr>
        <p:grpSpPr>
          <a:xfrm>
            <a:off x="2729600" y="3987185"/>
            <a:ext cx="8256799" cy="1800284"/>
            <a:chOff x="2984042" y="3817097"/>
            <a:chExt cx="8256799" cy="18002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AF0FEA-AE51-C942-8CE4-EA7FB3E83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396" r="61178"/>
            <a:stretch/>
          </p:blipFill>
          <p:spPr>
            <a:xfrm>
              <a:off x="4532243" y="3817097"/>
              <a:ext cx="945891" cy="18002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F81300-0C90-E649-949B-59956716C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756"/>
            <a:stretch/>
          </p:blipFill>
          <p:spPr>
            <a:xfrm>
              <a:off x="5478134" y="3817097"/>
              <a:ext cx="5762707" cy="180028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25C9F9-C4E5-0B47-A89D-F0A03F960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7845"/>
            <a:stretch/>
          </p:blipFill>
          <p:spPr>
            <a:xfrm>
              <a:off x="2984042" y="3817097"/>
              <a:ext cx="1548201" cy="1800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593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A2D2A-38BC-0F42-97E5-9EAC8E8A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Single-Modality vs. Multi-Modality Deep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4F74C-34F9-E14C-B305-4F6C31AB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15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86A4C-9383-9C4E-B26F-AA047A5D2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3BF66F2-EA9C-F247-A8A2-1A7628A2D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20240"/>
            <a:ext cx="12344400" cy="1244379"/>
          </a:xfrm>
        </p:spPr>
        <p:txBody>
          <a:bodyPr>
            <a:noAutofit/>
          </a:bodyPr>
          <a:lstStyle/>
          <a:p>
            <a:r>
              <a:rPr lang="en-US" sz="2800" dirty="0"/>
              <a:t>We compare with a set of baselines, called same-modality-XDC, where XDC is trained with two encoders defined on the </a:t>
            </a:r>
            <a:r>
              <a:rPr lang="en-US" sz="2800" b="1" dirty="0"/>
              <a:t>same</a:t>
            </a:r>
            <a:r>
              <a:rPr lang="en-US" sz="2800" dirty="0"/>
              <a:t> modality (either visual or audio).</a:t>
            </a:r>
            <a:endParaRPr lang="en-US" sz="232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CDC03C-1EA7-CC43-9BBC-32181CDE3818}"/>
              </a:ext>
            </a:extLst>
          </p:cNvPr>
          <p:cNvGrpSpPr/>
          <p:nvPr/>
        </p:nvGrpSpPr>
        <p:grpSpPr>
          <a:xfrm>
            <a:off x="2729600" y="3987185"/>
            <a:ext cx="8256799" cy="1800284"/>
            <a:chOff x="2984042" y="3817097"/>
            <a:chExt cx="8256799" cy="18002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AF0FEA-AE51-C942-8CE4-EA7FB3E83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396" r="61178"/>
            <a:stretch/>
          </p:blipFill>
          <p:spPr>
            <a:xfrm>
              <a:off x="4532243" y="3817097"/>
              <a:ext cx="945891" cy="180028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F81300-0C90-E649-949B-59956716C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756"/>
            <a:stretch/>
          </p:blipFill>
          <p:spPr>
            <a:xfrm>
              <a:off x="5478134" y="3817097"/>
              <a:ext cx="5762707" cy="180028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25C9F9-C4E5-0B47-A89D-F0A03F960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7845"/>
            <a:stretch/>
          </p:blipFill>
          <p:spPr>
            <a:xfrm>
              <a:off x="2984042" y="3817097"/>
              <a:ext cx="1548201" cy="180028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B50FF0F-E275-9F42-B28E-90351ABBF427}"/>
              </a:ext>
            </a:extLst>
          </p:cNvPr>
          <p:cNvSpPr/>
          <p:nvPr/>
        </p:nvSpPr>
        <p:spPr>
          <a:xfrm>
            <a:off x="7100514" y="4657916"/>
            <a:ext cx="628153" cy="6937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34CFF6-7632-5D47-A01E-CFF5D3A8DBBC}"/>
              </a:ext>
            </a:extLst>
          </p:cNvPr>
          <p:cNvSpPr/>
          <p:nvPr/>
        </p:nvSpPr>
        <p:spPr>
          <a:xfrm>
            <a:off x="9446150" y="5322824"/>
            <a:ext cx="675860" cy="3385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730E3D-605D-7B47-881C-58142648B1CB}"/>
              </a:ext>
            </a:extLst>
          </p:cNvPr>
          <p:cNvSpPr/>
          <p:nvPr/>
        </p:nvSpPr>
        <p:spPr>
          <a:xfrm>
            <a:off x="4436670" y="4311061"/>
            <a:ext cx="668067" cy="147640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57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A3F7-60B9-5C42-81EE-2CBBD941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Pretraining Data Type and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3824C-6D07-3A44-BD1D-305390F0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8553D-3418-D343-ADD3-72F47E46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CE39B2-5EBD-3542-93E0-231E13486804}"/>
              </a:ext>
            </a:extLst>
          </p:cNvPr>
          <p:cNvSpPr txBox="1">
            <a:spLocks/>
          </p:cNvSpPr>
          <p:nvPr/>
        </p:nvSpPr>
        <p:spPr>
          <a:xfrm>
            <a:off x="685800" y="1920240"/>
            <a:ext cx="12344400" cy="274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XDC pretrained on five datasets vs. fully-supervised pretrained baselines (superv)</a:t>
            </a:r>
          </a:p>
          <a:p>
            <a:pPr lvl="1"/>
            <a:r>
              <a:rPr lang="en-US" sz="2320" dirty="0"/>
              <a:t>Kinetics (240K videos)</a:t>
            </a:r>
          </a:p>
          <a:p>
            <a:pPr lvl="1"/>
            <a:r>
              <a:rPr lang="en-US" sz="2320" dirty="0"/>
              <a:t>AudioSet (2M videos)</a:t>
            </a:r>
          </a:p>
          <a:p>
            <a:pPr lvl="1"/>
            <a:r>
              <a:rPr lang="en-US" sz="2320" dirty="0"/>
              <a:t>AudioSet-240K (240K videos)</a:t>
            </a:r>
          </a:p>
          <a:p>
            <a:pPr lvl="1"/>
            <a:r>
              <a:rPr lang="en-US" sz="2320" dirty="0"/>
              <a:t>IG-Kinetics (65M videos)</a:t>
            </a:r>
          </a:p>
          <a:p>
            <a:pPr lvl="1"/>
            <a:r>
              <a:rPr lang="en-US" sz="2320" dirty="0"/>
              <a:t>IG-Random (65M videos) – </a:t>
            </a:r>
            <a:r>
              <a:rPr lang="en-US" sz="2320" b="1" i="1" dirty="0"/>
              <a:t>uncurated dataset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320" dirty="0"/>
          </a:p>
        </p:txBody>
      </p:sp>
    </p:spTree>
    <p:extLst>
      <p:ext uri="{BB962C8B-B14F-4D97-AF65-F5344CB8AC3E}">
        <p14:creationId xmlns:p14="http://schemas.microsoft.com/office/powerpoint/2010/main" val="3040796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A3F7-60B9-5C42-81EE-2CBBD941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Pretraining Data Type and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3824C-6D07-3A44-BD1D-305390F0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17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EFFE78-711F-A74E-BEFD-3235EC8B1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745" t="13598" r="16490" b="1006"/>
          <a:stretch/>
        </p:blipFill>
        <p:spPr>
          <a:xfrm>
            <a:off x="2520563" y="3260045"/>
            <a:ext cx="8674873" cy="394384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8553D-3418-D343-ADD3-72F47E46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CE39B2-5EBD-3542-93E0-231E13486804}"/>
              </a:ext>
            </a:extLst>
          </p:cNvPr>
          <p:cNvSpPr txBox="1">
            <a:spLocks/>
          </p:cNvSpPr>
          <p:nvPr/>
        </p:nvSpPr>
        <p:spPr>
          <a:xfrm>
            <a:off x="685800" y="1920240"/>
            <a:ext cx="12344400" cy="274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XDC pretrained on five datasets vs. fully-supervised pretrained baselines (superv)</a:t>
            </a:r>
          </a:p>
          <a:p>
            <a:pPr lvl="1"/>
            <a:r>
              <a:rPr lang="en-US" sz="2320" dirty="0"/>
              <a:t>Kinetics, AudioSet, AudioSet-240K , IG-Kinetics, and IG-Random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320" dirty="0"/>
          </a:p>
        </p:txBody>
      </p:sp>
    </p:spTree>
    <p:extLst>
      <p:ext uri="{BB962C8B-B14F-4D97-AF65-F5344CB8AC3E}">
        <p14:creationId xmlns:p14="http://schemas.microsoft.com/office/powerpoint/2010/main" val="4062385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A3F7-60B9-5C42-81EE-2CBBD941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Pretraining Data Type and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3824C-6D07-3A44-BD1D-305390F0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18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EFFE78-711F-A74E-BEFD-3235EC8B1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745" t="13598" r="16490" b="1006"/>
          <a:stretch/>
        </p:blipFill>
        <p:spPr>
          <a:xfrm>
            <a:off x="2520563" y="3260045"/>
            <a:ext cx="8674873" cy="394384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8553D-3418-D343-ADD3-72F47E46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CE39B2-5EBD-3542-93E0-231E13486804}"/>
              </a:ext>
            </a:extLst>
          </p:cNvPr>
          <p:cNvSpPr txBox="1">
            <a:spLocks/>
          </p:cNvSpPr>
          <p:nvPr/>
        </p:nvSpPr>
        <p:spPr>
          <a:xfrm>
            <a:off x="685800" y="1920240"/>
            <a:ext cx="12344400" cy="274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XDC pretrained on five datasets vs. fully-supervised pretrained baselines (superv)</a:t>
            </a:r>
          </a:p>
          <a:p>
            <a:pPr lvl="1"/>
            <a:r>
              <a:rPr lang="en-US" sz="2320" dirty="0"/>
              <a:t>Kinetics, AudioSet, AudioSet-240K , IG-Random, and IG-Kinetics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32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3CD9EA-498F-0241-95A3-2D14AC8B8575}"/>
              </a:ext>
            </a:extLst>
          </p:cNvPr>
          <p:cNvSpPr/>
          <p:nvPr/>
        </p:nvSpPr>
        <p:spPr>
          <a:xfrm>
            <a:off x="7426518" y="5502302"/>
            <a:ext cx="604299" cy="170954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C6DC73-2598-FD40-9834-6A82AF3DA4AA}"/>
              </a:ext>
            </a:extLst>
          </p:cNvPr>
          <p:cNvSpPr/>
          <p:nvPr/>
        </p:nvSpPr>
        <p:spPr>
          <a:xfrm>
            <a:off x="8890883" y="5502302"/>
            <a:ext cx="604299" cy="170954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7DC36-7A5D-0843-B1D4-45D7D935101B}"/>
              </a:ext>
            </a:extLst>
          </p:cNvPr>
          <p:cNvSpPr/>
          <p:nvPr/>
        </p:nvSpPr>
        <p:spPr>
          <a:xfrm>
            <a:off x="10259833" y="5502302"/>
            <a:ext cx="604299" cy="170954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B5209F-8EEB-5246-9BA4-5FBE9B76C10B}"/>
              </a:ext>
            </a:extLst>
          </p:cNvPr>
          <p:cNvSpPr/>
          <p:nvPr/>
        </p:nvSpPr>
        <p:spPr>
          <a:xfrm>
            <a:off x="6138406" y="5502302"/>
            <a:ext cx="787180" cy="170954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92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A3F7-60B9-5C42-81EE-2CBBD941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Pretraining Data Type and Size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3824C-6D07-3A44-BD1D-305390F0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19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EFFE78-711F-A74E-BEFD-3235EC8B1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745" t="13598" r="16490" b="1006"/>
          <a:stretch/>
        </p:blipFill>
        <p:spPr>
          <a:xfrm>
            <a:off x="2520563" y="3260045"/>
            <a:ext cx="8674873" cy="394384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8553D-3418-D343-ADD3-72F47E46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CE39B2-5EBD-3542-93E0-231E13486804}"/>
              </a:ext>
            </a:extLst>
          </p:cNvPr>
          <p:cNvSpPr txBox="1">
            <a:spLocks/>
          </p:cNvSpPr>
          <p:nvPr/>
        </p:nvSpPr>
        <p:spPr>
          <a:xfrm>
            <a:off x="685800" y="1920240"/>
            <a:ext cx="12344400" cy="274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XDC pretrained on five datasets vs. fully-supervised pretrained baselines (superv)</a:t>
            </a:r>
          </a:p>
          <a:p>
            <a:pPr lvl="1"/>
            <a:r>
              <a:rPr lang="en-US" sz="2320" dirty="0"/>
              <a:t>Kinetics, AudioSet, AudioSet-240K , IG-Random, and IG-Kinetics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32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E2A35D-B3DA-C74D-A0F0-BAF9BF5E9EFB}"/>
              </a:ext>
            </a:extLst>
          </p:cNvPr>
          <p:cNvSpPr/>
          <p:nvPr/>
        </p:nvSpPr>
        <p:spPr>
          <a:xfrm>
            <a:off x="2351315" y="6798376"/>
            <a:ext cx="9013372" cy="31805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3CD9EA-498F-0241-95A3-2D14AC8B8575}"/>
              </a:ext>
            </a:extLst>
          </p:cNvPr>
          <p:cNvSpPr/>
          <p:nvPr/>
        </p:nvSpPr>
        <p:spPr>
          <a:xfrm>
            <a:off x="2351312" y="4553382"/>
            <a:ext cx="9013373" cy="31805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3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1470B-991D-5D49-BB3D-ED581ACEF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94274"/>
            <a:ext cx="12344400" cy="4457121"/>
          </a:xfrm>
        </p:spPr>
        <p:txBody>
          <a:bodyPr>
            <a:normAutofit/>
          </a:bodyPr>
          <a:lstStyle/>
          <a:p>
            <a:pPr marL="171450" indent="0">
              <a:buNone/>
            </a:pPr>
            <a:r>
              <a:rPr lang="en" sz="3200" dirty="0">
                <a:solidFill>
                  <a:srgbClr val="C00000"/>
                </a:solidFill>
              </a:rPr>
              <a:t>[THE PROBLEM] </a:t>
            </a:r>
            <a:r>
              <a:rPr lang="en" sz="3200" dirty="0"/>
              <a:t>annotating videos is </a:t>
            </a:r>
            <a:r>
              <a:rPr lang="en" sz="3200" b="1" dirty="0"/>
              <a:t>expensive</a:t>
            </a:r>
            <a:r>
              <a:rPr lang="en" sz="3200" dirty="0"/>
              <a:t> and </a:t>
            </a:r>
            <a:r>
              <a:rPr lang="en" sz="3200" b="1" dirty="0"/>
              <a:t>time-consuming</a:t>
            </a:r>
            <a:endParaRPr lang="en" sz="3200" dirty="0"/>
          </a:p>
          <a:p>
            <a:pPr marL="171450" indent="0">
              <a:buNone/>
            </a:pPr>
            <a:endParaRPr lang="en" sz="3200" b="1" dirty="0"/>
          </a:p>
          <a:p>
            <a:pPr marL="171450" indent="0">
              <a:buNone/>
            </a:pPr>
            <a:r>
              <a:rPr lang="en" sz="3200" dirty="0">
                <a:solidFill>
                  <a:srgbClr val="3C5A99"/>
                </a:solidFill>
              </a:rPr>
              <a:t>[ONE SOLUTION]  </a:t>
            </a:r>
            <a:r>
              <a:rPr lang="en" sz="3200" dirty="0"/>
              <a:t>find ways to use “</a:t>
            </a:r>
            <a:r>
              <a:rPr lang="en" sz="3200" i="1" dirty="0"/>
              <a:t>free” </a:t>
            </a:r>
            <a:r>
              <a:rPr lang="en" sz="3200" dirty="0"/>
              <a:t>annotations from the data itself (</a:t>
            </a:r>
            <a:r>
              <a:rPr lang="en" sz="3200" b="1" dirty="0"/>
              <a:t>self-supervision</a:t>
            </a:r>
            <a:r>
              <a:rPr lang="en" sz="3200" dirty="0"/>
              <a:t>)</a:t>
            </a:r>
          </a:p>
          <a:p>
            <a:pPr marL="171450" indent="0">
              <a:buNone/>
            </a:pPr>
            <a:endParaRPr lang="en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54096-EE87-864D-B5C9-9EC07641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10EA8-3824-0443-BF23-FD53A57C3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06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A3F7-60B9-5C42-81EE-2CBBD941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Curated vs. Uncurated Pretraining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3824C-6D07-3A44-BD1D-305390F0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A6D35E-3123-9445-A07E-97C37F47A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3" t="31661" r="651"/>
          <a:stretch/>
        </p:blipFill>
        <p:spPr>
          <a:xfrm>
            <a:off x="508883" y="3562185"/>
            <a:ext cx="12706184" cy="201794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617EB-6729-4C4C-BDE1-8D2F721F2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7E719B-109A-884D-8849-37735BD346F6}"/>
              </a:ext>
            </a:extLst>
          </p:cNvPr>
          <p:cNvSpPr txBox="1">
            <a:spLocks/>
          </p:cNvSpPr>
          <p:nvPr/>
        </p:nvSpPr>
        <p:spPr>
          <a:xfrm>
            <a:off x="685800" y="1920240"/>
            <a:ext cx="12344400" cy="274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XDC pretrained on IG-Kinetics (curated) vs. IG-Random (uncurated) using different pretraining sizes (1M, 16M, and 65M)</a:t>
            </a:r>
          </a:p>
          <a:p>
            <a:pPr marL="0" indent="0">
              <a:buNone/>
            </a:pPr>
            <a:endParaRPr lang="en-US" sz="2320" dirty="0"/>
          </a:p>
        </p:txBody>
      </p:sp>
    </p:spTree>
    <p:extLst>
      <p:ext uri="{BB962C8B-B14F-4D97-AF65-F5344CB8AC3E}">
        <p14:creationId xmlns:p14="http://schemas.microsoft.com/office/powerpoint/2010/main" val="2474918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A3F7-60B9-5C42-81EE-2CBBD941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Curated vs. Uncurated Pretraining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3824C-6D07-3A44-BD1D-305390F0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21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A6D35E-3123-9445-A07E-97C37F47A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3" t="31661" r="651"/>
          <a:stretch/>
        </p:blipFill>
        <p:spPr>
          <a:xfrm>
            <a:off x="508883" y="3562185"/>
            <a:ext cx="12706184" cy="201794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617EB-6729-4C4C-BDE1-8D2F721F2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7E719B-109A-884D-8849-37735BD346F6}"/>
              </a:ext>
            </a:extLst>
          </p:cNvPr>
          <p:cNvSpPr txBox="1">
            <a:spLocks/>
          </p:cNvSpPr>
          <p:nvPr/>
        </p:nvSpPr>
        <p:spPr>
          <a:xfrm>
            <a:off x="685800" y="1920240"/>
            <a:ext cx="12344400" cy="274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XDC pretrained on IG-Kinetics (curated) vs. IG-Random (uncurated) using different pretraining sizes (1M, 16M, and 65M)</a:t>
            </a:r>
          </a:p>
          <a:p>
            <a:pPr marL="0" indent="0">
              <a:buNone/>
            </a:pPr>
            <a:endParaRPr lang="en-US" sz="232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C06F0B-7844-3F4D-864D-3A7579ABB011}"/>
              </a:ext>
            </a:extLst>
          </p:cNvPr>
          <p:cNvSpPr/>
          <p:nvPr/>
        </p:nvSpPr>
        <p:spPr>
          <a:xfrm>
            <a:off x="11364686" y="4487333"/>
            <a:ext cx="725714" cy="71120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8FD210-2899-704A-AB35-F12C82B86540}"/>
              </a:ext>
            </a:extLst>
          </p:cNvPr>
          <p:cNvSpPr/>
          <p:nvPr/>
        </p:nvSpPr>
        <p:spPr>
          <a:xfrm>
            <a:off x="9870826" y="5141329"/>
            <a:ext cx="670653" cy="38799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31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A3F7-60B9-5C42-81EE-2CBBD941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Curated vs. Uncurated Pretraining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3824C-6D07-3A44-BD1D-305390F0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A6D35E-3123-9445-A07E-97C37F47A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3" t="31661" r="651"/>
          <a:stretch/>
        </p:blipFill>
        <p:spPr>
          <a:xfrm>
            <a:off x="508883" y="3562185"/>
            <a:ext cx="12706184" cy="2017941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617EB-6729-4C4C-BDE1-8D2F721F2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7E719B-109A-884D-8849-37735BD346F6}"/>
              </a:ext>
            </a:extLst>
          </p:cNvPr>
          <p:cNvSpPr txBox="1">
            <a:spLocks/>
          </p:cNvSpPr>
          <p:nvPr/>
        </p:nvSpPr>
        <p:spPr>
          <a:xfrm>
            <a:off x="685800" y="1920240"/>
            <a:ext cx="12344400" cy="274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XDC pretrained on IG-Kinetics (curated) vs. IG-Random (uncurated) using different pretraining sizes (1M, 16M, and 65M)</a:t>
            </a:r>
          </a:p>
          <a:p>
            <a:pPr marL="0" indent="0">
              <a:buNone/>
            </a:pPr>
            <a:endParaRPr lang="en-US" sz="232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EDA7D6-6470-0B47-8AC0-AE7FF44E0B93}"/>
              </a:ext>
            </a:extLst>
          </p:cNvPr>
          <p:cNvSpPr/>
          <p:nvPr/>
        </p:nvSpPr>
        <p:spPr>
          <a:xfrm>
            <a:off x="5136543" y="4512785"/>
            <a:ext cx="644055" cy="66707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B5CC7-990F-A942-867F-58ECA4E9AA55}"/>
              </a:ext>
            </a:extLst>
          </p:cNvPr>
          <p:cNvSpPr/>
          <p:nvPr/>
        </p:nvSpPr>
        <p:spPr>
          <a:xfrm>
            <a:off x="8836878" y="4512785"/>
            <a:ext cx="644055" cy="66707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26D35D-E498-E043-9936-0AE97E79EA18}"/>
              </a:ext>
            </a:extLst>
          </p:cNvPr>
          <p:cNvSpPr/>
          <p:nvPr/>
        </p:nvSpPr>
        <p:spPr>
          <a:xfrm>
            <a:off x="12497458" y="4512785"/>
            <a:ext cx="644055" cy="66707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58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BA6B-19DC-BC4C-865A-E245C5B0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XDC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A3415-ED41-7D4B-8924-FE7A7454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23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3407190-3626-7F43-A8E6-D95D37194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2289"/>
          <a:stretch/>
        </p:blipFill>
        <p:spPr>
          <a:xfrm>
            <a:off x="457200" y="3030204"/>
            <a:ext cx="12801600" cy="2694736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5599B-5C8F-7C46-8299-E35EE9A8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A8A74B-0324-484B-A6F3-2727C2B7E078}"/>
              </a:ext>
            </a:extLst>
          </p:cNvPr>
          <p:cNvSpPr txBox="1">
            <a:spLocks/>
          </p:cNvSpPr>
          <p:nvPr/>
        </p:nvSpPr>
        <p:spPr>
          <a:xfrm>
            <a:off x="685800" y="1920240"/>
            <a:ext cx="12344400" cy="274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Visualization of XDC clusters on Kinetics videos</a:t>
            </a:r>
          </a:p>
          <a:p>
            <a:pPr marL="0" indent="0">
              <a:buNone/>
            </a:pPr>
            <a:endParaRPr lang="en-US" sz="2320" dirty="0"/>
          </a:p>
        </p:txBody>
      </p:sp>
    </p:spTree>
    <p:extLst>
      <p:ext uri="{BB962C8B-B14F-4D97-AF65-F5344CB8AC3E}">
        <p14:creationId xmlns:p14="http://schemas.microsoft.com/office/powerpoint/2010/main" val="1559994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BA6B-19DC-BC4C-865A-E245C5B0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XDC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A3415-ED41-7D4B-8924-FE7A7454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24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3407190-3626-7F43-A8E6-D95D37194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2289"/>
          <a:stretch/>
        </p:blipFill>
        <p:spPr>
          <a:xfrm>
            <a:off x="457200" y="3030204"/>
            <a:ext cx="12801600" cy="2694736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5599B-5C8F-7C46-8299-E35EE9A8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A8A74B-0324-484B-A6F3-2727C2B7E078}"/>
              </a:ext>
            </a:extLst>
          </p:cNvPr>
          <p:cNvSpPr txBox="1">
            <a:spLocks/>
          </p:cNvSpPr>
          <p:nvPr/>
        </p:nvSpPr>
        <p:spPr>
          <a:xfrm>
            <a:off x="685800" y="1920240"/>
            <a:ext cx="12344400" cy="274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Visualization of XDC clusters on Kinetics videos</a:t>
            </a:r>
          </a:p>
          <a:p>
            <a:pPr marL="0" indent="0">
              <a:buNone/>
            </a:pPr>
            <a:endParaRPr lang="en-US" sz="232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C04442-B367-F747-8044-98C826E0E5B1}"/>
              </a:ext>
            </a:extLst>
          </p:cNvPr>
          <p:cNvGrpSpPr/>
          <p:nvPr/>
        </p:nvGrpSpPr>
        <p:grpSpPr>
          <a:xfrm>
            <a:off x="402575" y="2926080"/>
            <a:ext cx="3204376" cy="3530131"/>
            <a:chOff x="3586038" y="2926080"/>
            <a:chExt cx="3204376" cy="35301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EC70F8-D5E7-7B40-90A2-ACDFB35C6D63}"/>
                </a:ext>
              </a:extLst>
            </p:cNvPr>
            <p:cNvSpPr/>
            <p:nvPr/>
          </p:nvSpPr>
          <p:spPr>
            <a:xfrm>
              <a:off x="3586038" y="2926080"/>
              <a:ext cx="3204376" cy="29658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D973E06-51CC-7346-A824-F9FC8B1DBC32}"/>
                </a:ext>
              </a:extLst>
            </p:cNvPr>
            <p:cNvSpPr txBox="1">
              <a:spLocks/>
            </p:cNvSpPr>
            <p:nvPr/>
          </p:nvSpPr>
          <p:spPr>
            <a:xfrm>
              <a:off x="3750696" y="6016073"/>
              <a:ext cx="2875060" cy="4401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11480" indent="-41148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38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91540" indent="-342900" algn="l" defTabSz="548640" rtl="0" eaLnBrk="1" latinLnBrk="0" hangingPunct="1">
                <a:spcBef>
                  <a:spcPct val="20000"/>
                </a:spcBef>
                <a:buFont typeface="Arial"/>
                <a:buChar char="–"/>
                <a:defRPr sz="3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indent="-27432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20240" indent="-274320" algn="l" defTabSz="54864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68880" indent="-274320" algn="l" defTabSz="548640" rtl="0" eaLnBrk="1" latinLnBrk="0" hangingPunct="1">
                <a:spcBef>
                  <a:spcPct val="20000"/>
                </a:spcBef>
                <a:buFont typeface="Arial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17520" indent="-27432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6160" indent="-27432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14800" indent="-27432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63440" indent="-27432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rgbClr val="FF0000"/>
                  </a:solidFill>
                </a:rPr>
                <a:t>“playing bagpipes”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437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BA6B-19DC-BC4C-865A-E245C5B0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XDC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A3415-ED41-7D4B-8924-FE7A7454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25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3407190-3626-7F43-A8E6-D95D37194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2289"/>
          <a:stretch/>
        </p:blipFill>
        <p:spPr>
          <a:xfrm>
            <a:off x="457200" y="3030204"/>
            <a:ext cx="12801600" cy="2694736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5599B-5C8F-7C46-8299-E35EE9A8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A8A74B-0324-484B-A6F3-2727C2B7E078}"/>
              </a:ext>
            </a:extLst>
          </p:cNvPr>
          <p:cNvSpPr txBox="1">
            <a:spLocks/>
          </p:cNvSpPr>
          <p:nvPr/>
        </p:nvSpPr>
        <p:spPr>
          <a:xfrm>
            <a:off x="685800" y="1920240"/>
            <a:ext cx="12344400" cy="274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Visualization of XDC clusters on Kinetics videos</a:t>
            </a:r>
          </a:p>
          <a:p>
            <a:pPr marL="0" indent="0">
              <a:buNone/>
            </a:pPr>
            <a:endParaRPr lang="en-US" sz="232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C89D2D-39B6-2E4A-B4AE-8413D2F850FF}"/>
              </a:ext>
            </a:extLst>
          </p:cNvPr>
          <p:cNvGrpSpPr/>
          <p:nvPr/>
        </p:nvGrpSpPr>
        <p:grpSpPr>
          <a:xfrm>
            <a:off x="6830687" y="2926080"/>
            <a:ext cx="3204376" cy="3530131"/>
            <a:chOff x="3586038" y="2926080"/>
            <a:chExt cx="3204376" cy="35301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A75BF9-1C28-3E4B-80BC-9F7554CFF7EF}"/>
                </a:ext>
              </a:extLst>
            </p:cNvPr>
            <p:cNvSpPr/>
            <p:nvPr/>
          </p:nvSpPr>
          <p:spPr>
            <a:xfrm>
              <a:off x="3586038" y="2926080"/>
              <a:ext cx="3204376" cy="29658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F181BB2A-B8DB-0045-89B5-312AA5FFDD1D}"/>
                </a:ext>
              </a:extLst>
            </p:cNvPr>
            <p:cNvSpPr txBox="1">
              <a:spLocks/>
            </p:cNvSpPr>
            <p:nvPr/>
          </p:nvSpPr>
          <p:spPr>
            <a:xfrm>
              <a:off x="3750696" y="6016073"/>
              <a:ext cx="2875060" cy="44013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11480" indent="-41148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38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91540" indent="-342900" algn="l" defTabSz="548640" rtl="0" eaLnBrk="1" latinLnBrk="0" hangingPunct="1">
                <a:spcBef>
                  <a:spcPct val="20000"/>
                </a:spcBef>
                <a:buFont typeface="Arial"/>
                <a:buChar char="–"/>
                <a:defRPr sz="33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indent="-27432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20240" indent="-274320" algn="l" defTabSz="54864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68880" indent="-274320" algn="l" defTabSz="548640" rtl="0" eaLnBrk="1" latinLnBrk="0" hangingPunct="1">
                <a:spcBef>
                  <a:spcPct val="20000"/>
                </a:spcBef>
                <a:buFont typeface="Arial"/>
                <a:buChar char="»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17520" indent="-27432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6160" indent="-27432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14800" indent="-27432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63440" indent="-274320" algn="l" defTabSz="54864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rgbClr val="FF0000"/>
                  </a:solidFill>
                </a:rPr>
                <a:t>“play bass guitar”, “play guitar”, “tap guitar”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331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BA6B-19DC-BC4C-865A-E245C5B0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XDC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A3415-ED41-7D4B-8924-FE7A7454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26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3407190-3626-7F43-A8E6-D95D37194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2289"/>
          <a:stretch/>
        </p:blipFill>
        <p:spPr>
          <a:xfrm>
            <a:off x="457200" y="3030204"/>
            <a:ext cx="12801600" cy="2694736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5599B-5C8F-7C46-8299-E35EE9A8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A8A74B-0324-484B-A6F3-2727C2B7E078}"/>
              </a:ext>
            </a:extLst>
          </p:cNvPr>
          <p:cNvSpPr txBox="1">
            <a:spLocks/>
          </p:cNvSpPr>
          <p:nvPr/>
        </p:nvSpPr>
        <p:spPr>
          <a:xfrm>
            <a:off x="685800" y="1920241"/>
            <a:ext cx="12344400" cy="679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Visualization of XDC clusters on Kinetics videos</a:t>
            </a:r>
          </a:p>
          <a:p>
            <a:pPr marL="0" indent="0">
              <a:buNone/>
            </a:pPr>
            <a:endParaRPr lang="en-US" sz="232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8DF32A-DBAF-4B47-BB64-769E17FAADF6}"/>
              </a:ext>
            </a:extLst>
          </p:cNvPr>
          <p:cNvSpPr/>
          <p:nvPr/>
        </p:nvSpPr>
        <p:spPr>
          <a:xfrm>
            <a:off x="3586038" y="2926080"/>
            <a:ext cx="3204376" cy="296583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1D8054-B907-1A45-A551-73EC3B3F4301}"/>
              </a:ext>
            </a:extLst>
          </p:cNvPr>
          <p:cNvSpPr/>
          <p:nvPr/>
        </p:nvSpPr>
        <p:spPr>
          <a:xfrm>
            <a:off x="9996115" y="2926080"/>
            <a:ext cx="3204376" cy="296583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06A563-C514-9F47-BA81-70EBE836A034}"/>
              </a:ext>
            </a:extLst>
          </p:cNvPr>
          <p:cNvSpPr txBox="1">
            <a:spLocks/>
          </p:cNvSpPr>
          <p:nvPr/>
        </p:nvSpPr>
        <p:spPr>
          <a:xfrm>
            <a:off x="3750696" y="6016073"/>
            <a:ext cx="2875060" cy="440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“scuba diving” with “snorkeling”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59A8221-072F-0945-8599-57AD9E607C9B}"/>
              </a:ext>
            </a:extLst>
          </p:cNvPr>
          <p:cNvSpPr txBox="1">
            <a:spLocks/>
          </p:cNvSpPr>
          <p:nvPr/>
        </p:nvSpPr>
        <p:spPr>
          <a:xfrm>
            <a:off x="10233329" y="6016073"/>
            <a:ext cx="2967162" cy="440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“scuba diving” with “feeding fish” 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30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BA6B-19DC-BC4C-865A-E245C5B0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XDC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A3415-ED41-7D4B-8924-FE7A7454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27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3407190-3626-7F43-A8E6-D95D37194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2289"/>
          <a:stretch/>
        </p:blipFill>
        <p:spPr>
          <a:xfrm>
            <a:off x="457200" y="3030204"/>
            <a:ext cx="12801600" cy="269473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23950E-113E-AC4F-B287-388668605731}"/>
              </a:ext>
            </a:extLst>
          </p:cNvPr>
          <p:cNvSpPr txBox="1"/>
          <p:nvPr/>
        </p:nvSpPr>
        <p:spPr>
          <a:xfrm>
            <a:off x="685800" y="6528435"/>
            <a:ext cx="1234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C00000"/>
                </a:solidFill>
              </a:rPr>
              <a:t>Please refer to our project website </a:t>
            </a:r>
            <a:r>
              <a:rPr lang="en-US" sz="2800" i="1" dirty="0">
                <a:hlinkClick r:id="rId4"/>
              </a:rPr>
              <a:t>http://humamalwassel.com/publication/xdc/</a:t>
            </a:r>
            <a:r>
              <a:rPr lang="en-US" sz="2800" i="1" dirty="0"/>
              <a:t> </a:t>
            </a:r>
            <a:r>
              <a:rPr lang="en-US" sz="2800" i="1" dirty="0">
                <a:solidFill>
                  <a:srgbClr val="C00000"/>
                </a:solidFill>
              </a:rPr>
              <a:t>for an interactive visualization of all XDC audio and video clusters</a:t>
            </a:r>
            <a:endParaRPr lang="en-US" sz="2800" i="1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5599B-5C8F-7C46-8299-E35EE9A8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A8A74B-0324-484B-A6F3-2727C2B7E078}"/>
              </a:ext>
            </a:extLst>
          </p:cNvPr>
          <p:cNvSpPr txBox="1">
            <a:spLocks/>
          </p:cNvSpPr>
          <p:nvPr/>
        </p:nvSpPr>
        <p:spPr>
          <a:xfrm>
            <a:off x="685800" y="1920240"/>
            <a:ext cx="12344400" cy="274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11480" indent="-41148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38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1540" indent="-34290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54864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54864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Visualization of XDC clusters on Kinetics videos</a:t>
            </a:r>
          </a:p>
          <a:p>
            <a:pPr marL="0" indent="0">
              <a:buNone/>
            </a:pPr>
            <a:endParaRPr lang="en-US" sz="2320" dirty="0"/>
          </a:p>
        </p:txBody>
      </p:sp>
    </p:spTree>
    <p:extLst>
      <p:ext uri="{BB962C8B-B14F-4D97-AF65-F5344CB8AC3E}">
        <p14:creationId xmlns:p14="http://schemas.microsoft.com/office/powerpoint/2010/main" val="1764095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E530-75C2-B140-8F29-D1D32C56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3E8E6-0BD8-3345-A3E3-FF24268F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9115-26B5-2D47-98B9-0526336F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E3449E6-E81F-B946-81CA-D0A8645FB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20240"/>
            <a:ext cx="12344400" cy="624177"/>
          </a:xfrm>
        </p:spPr>
        <p:txBody>
          <a:bodyPr>
            <a:noAutofit/>
          </a:bodyPr>
          <a:lstStyle/>
          <a:p>
            <a:r>
              <a:rPr lang="en-US" sz="2800" dirty="0"/>
              <a:t>Comparison on HMDB51, UCF101, ESC50, and DCASE (average over all splits)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DC5FE-1A7E-3E42-8BE4-0E4CFC873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761" y="2763491"/>
            <a:ext cx="8546477" cy="45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0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E530-75C2-B140-8F29-D1D32C56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3E8E6-0BD8-3345-A3E3-FF24268F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9115-26B5-2D47-98B9-0526336F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E3449E6-E81F-B946-81CA-D0A8645FB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20240"/>
            <a:ext cx="12344400" cy="624177"/>
          </a:xfrm>
        </p:spPr>
        <p:txBody>
          <a:bodyPr>
            <a:noAutofit/>
          </a:bodyPr>
          <a:lstStyle/>
          <a:p>
            <a:r>
              <a:rPr lang="en-US" sz="2800" dirty="0"/>
              <a:t>Comparison on HMDB51, UCF101, ESC50, and DCASE (average over all splits)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DC5FE-1A7E-3E42-8BE4-0E4CFC873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761" y="2763491"/>
            <a:ext cx="8546477" cy="4500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EBA853-EF24-FB4B-8C33-47BDE6C64D0B}"/>
              </a:ext>
            </a:extLst>
          </p:cNvPr>
          <p:cNvSpPr/>
          <p:nvPr/>
        </p:nvSpPr>
        <p:spPr>
          <a:xfrm>
            <a:off x="2584762" y="4858247"/>
            <a:ext cx="5541472" cy="5009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54AC0-4164-4046-8392-CCD55D85E5F7}"/>
              </a:ext>
            </a:extLst>
          </p:cNvPr>
          <p:cNvSpPr/>
          <p:nvPr/>
        </p:nvSpPr>
        <p:spPr>
          <a:xfrm>
            <a:off x="2584762" y="5560156"/>
            <a:ext cx="5541472" cy="50093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98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0599-C896-D44F-B543-B0AE4B0D2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can self-supervised video pretraining outperform fully-supervised pretraining?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643E8-FCD4-0043-A1DF-B2DB9D0C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84840-FADA-7A49-AB5E-210D29BEC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92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E530-75C2-B140-8F29-D1D32C56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3E8E6-0BD8-3345-A3E3-FF24268F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9115-26B5-2D47-98B9-0526336F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E3449E6-E81F-B946-81CA-D0A8645FB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20240"/>
            <a:ext cx="12344400" cy="624177"/>
          </a:xfrm>
        </p:spPr>
        <p:txBody>
          <a:bodyPr>
            <a:noAutofit/>
          </a:bodyPr>
          <a:lstStyle/>
          <a:p>
            <a:r>
              <a:rPr lang="en-US" sz="2800" dirty="0"/>
              <a:t>Comparison on HMDB51, UCF101, ESC50, and DCASE (average over all splits)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DC5FE-1A7E-3E42-8BE4-0E4CFC873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761" y="2763491"/>
            <a:ext cx="8546477" cy="4500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EBA853-EF24-FB4B-8C33-47BDE6C64D0B}"/>
              </a:ext>
            </a:extLst>
          </p:cNvPr>
          <p:cNvSpPr/>
          <p:nvPr/>
        </p:nvSpPr>
        <p:spPr>
          <a:xfrm>
            <a:off x="2584760" y="6784371"/>
            <a:ext cx="5541472" cy="43541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254AC0-4164-4046-8392-CCD55D85E5F7}"/>
              </a:ext>
            </a:extLst>
          </p:cNvPr>
          <p:cNvSpPr/>
          <p:nvPr/>
        </p:nvSpPr>
        <p:spPr>
          <a:xfrm>
            <a:off x="2584762" y="6035040"/>
            <a:ext cx="5541472" cy="68716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23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E530-75C2-B140-8F29-D1D32C568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3E8E6-0BD8-3345-A3E3-FF24268F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9115-26B5-2D47-98B9-0526336F0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E3449E6-E81F-B946-81CA-D0A8645FB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20240"/>
            <a:ext cx="12344400" cy="624177"/>
          </a:xfrm>
        </p:spPr>
        <p:txBody>
          <a:bodyPr>
            <a:noAutofit/>
          </a:bodyPr>
          <a:lstStyle/>
          <a:p>
            <a:r>
              <a:rPr lang="en-US" sz="2800" dirty="0"/>
              <a:t>Comparison on HMDB51, UCF101, ESC50, and DCASE (average over all splits)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DC5FE-1A7E-3E42-8BE4-0E4CFC873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761" y="2763491"/>
            <a:ext cx="8546477" cy="4500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EBA853-EF24-FB4B-8C33-47BDE6C64D0B}"/>
              </a:ext>
            </a:extLst>
          </p:cNvPr>
          <p:cNvSpPr/>
          <p:nvPr/>
        </p:nvSpPr>
        <p:spPr>
          <a:xfrm>
            <a:off x="8539701" y="6722207"/>
            <a:ext cx="2456954" cy="5067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D6CDB4-A65D-8E4D-AE95-D59F060B775F}"/>
              </a:ext>
            </a:extLst>
          </p:cNvPr>
          <p:cNvSpPr/>
          <p:nvPr/>
        </p:nvSpPr>
        <p:spPr>
          <a:xfrm>
            <a:off x="8539701" y="4409703"/>
            <a:ext cx="2456954" cy="5067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3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19432" y="4973482"/>
            <a:ext cx="12477137" cy="1936831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Helvetica"/>
                <a:cs typeface="Helvetica"/>
              </a:rPr>
              <a:t>Self-Supervised Learning by </a:t>
            </a:r>
            <a:br>
              <a:rPr lang="en-US" sz="4400" b="1" dirty="0">
                <a:latin typeface="Helvetica"/>
                <a:cs typeface="Helvetica"/>
              </a:rPr>
            </a:br>
            <a:r>
              <a:rPr lang="en-US" sz="4400" b="1" dirty="0">
                <a:latin typeface="Helvetica"/>
                <a:cs typeface="Helvetica"/>
              </a:rPr>
              <a:t>Cross-Modal Audio-Video Clustering</a:t>
            </a:r>
            <a:endParaRPr lang="en-US" sz="4400" dirty="0">
              <a:latin typeface="Helvetica"/>
              <a:cs typeface="Helvetica"/>
            </a:endParaRP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DDCD2580-436E-5745-9A1B-21D2ADFF2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298" y="638792"/>
            <a:ext cx="10777405" cy="43346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094A5F-7740-FA40-ADD6-906F8DF69846}"/>
              </a:ext>
            </a:extLst>
          </p:cNvPr>
          <p:cNvSpPr txBox="1"/>
          <p:nvPr/>
        </p:nvSpPr>
        <p:spPr>
          <a:xfrm>
            <a:off x="685800" y="6933952"/>
            <a:ext cx="1234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C00000"/>
                </a:solidFill>
              </a:rPr>
              <a:t>Project website: </a:t>
            </a:r>
            <a:r>
              <a:rPr lang="en-US" sz="2800" i="1" dirty="0">
                <a:hlinkClick r:id="rId4"/>
              </a:rPr>
              <a:t>http://humamalwassel.com/publication/xdc/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47184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80599-C896-D44F-B543-B0AE4B0D2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can self-supervised video pretraining outperform fully-supervised pretraining?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A2DE-6033-FA4F-A91A-CFCF82C23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162585"/>
            <a:ext cx="12344400" cy="3066335"/>
          </a:xfrm>
        </p:spPr>
        <p:txBody>
          <a:bodyPr>
            <a:noAutofit/>
          </a:bodyPr>
          <a:lstStyle/>
          <a:p>
            <a:pPr marL="171450" indent="0" algn="ctr">
              <a:buNone/>
            </a:pPr>
            <a:r>
              <a:rPr lang="en-US" sz="4000" b="1" dirty="0"/>
              <a:t>Yes!</a:t>
            </a:r>
          </a:p>
          <a:p>
            <a:pPr marL="171450" indent="0" algn="ctr">
              <a:buNone/>
            </a:pPr>
            <a:r>
              <a:rPr lang="en-US" sz="3200" dirty="0"/>
              <a:t> Our method is the first to demonstrate such performance</a:t>
            </a:r>
          </a:p>
          <a:p>
            <a:pPr marL="171450" indent="0" algn="ctr">
              <a:buNone/>
            </a:pPr>
            <a:endParaRPr lang="en-US" sz="3200" dirty="0"/>
          </a:p>
          <a:p>
            <a:pPr marL="171450" indent="0" algn="ctr">
              <a:buNone/>
            </a:pPr>
            <a:r>
              <a:rPr lang="en" sz="2800" dirty="0">
                <a:sym typeface="Wingdings" pitchFamily="2" charset="2"/>
              </a:rPr>
              <a:t></a:t>
            </a:r>
            <a:r>
              <a:rPr lang="en" sz="2800" dirty="0"/>
              <a:t>We propose a</a:t>
            </a:r>
            <a:r>
              <a:rPr lang="en-US" sz="2800" dirty="0"/>
              <a:t> </a:t>
            </a:r>
            <a:r>
              <a:rPr lang="en" sz="2800" dirty="0"/>
              <a:t>self-supervised task that exploits the strong correlation between video and audio</a:t>
            </a:r>
          </a:p>
          <a:p>
            <a:pPr marL="171450" indent="0" algn="ctr">
              <a:buNone/>
            </a:pPr>
            <a:endParaRPr lang="en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643E8-FCD4-0043-A1DF-B2DB9D0C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84840-FADA-7A49-AB5E-210D29BEC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230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04B74-B837-5F41-9080-B3BC460D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Related work: single-modality deep clustering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3DCB60-DB8A-B94E-A7DB-1444BDB5A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98" y="2111123"/>
            <a:ext cx="12674405" cy="40356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F3ECCA-BF29-B04F-800C-1F6B6CA7F0C2}"/>
              </a:ext>
            </a:extLst>
          </p:cNvPr>
          <p:cNvSpPr/>
          <p:nvPr/>
        </p:nvSpPr>
        <p:spPr>
          <a:xfrm>
            <a:off x="685800" y="5889913"/>
            <a:ext cx="8234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Caron, </a:t>
            </a:r>
            <a:r>
              <a:rPr lang="en-US" sz="1800" i="1" dirty="0"/>
              <a:t>et al</a:t>
            </a:r>
            <a:r>
              <a:rPr lang="en-US" sz="1800" dirty="0"/>
              <a:t>. Deep Clustering for Unsupervised Learning of Visual Features. ECCV 2018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8766CFA-C42F-8A4B-8CF3-01E582854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3BFDB-B150-BF44-B6CB-1F0214B0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14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AC46-6F83-3E47-BBF3-F4574256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Propose Cross-Modal Deep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E3AA5-57BA-F149-AC89-4577AF6E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243B6-0750-B841-9E89-CCEF90D9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pic>
        <p:nvPicPr>
          <p:cNvPr id="328" name="Picture 327">
            <a:extLst>
              <a:ext uri="{FF2B5EF4-FFF2-40B4-BE49-F238E27FC236}">
                <a16:creationId xmlns:a16="http://schemas.microsoft.com/office/drawing/2014/main" id="{FB478CBB-CD56-AF44-8F0F-B602EBF13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1" y="1773568"/>
            <a:ext cx="13317239" cy="5356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A5A996-19D3-E941-B8E9-DF3E0BE6B93D}"/>
              </a:ext>
            </a:extLst>
          </p:cNvPr>
          <p:cNvSpPr/>
          <p:nvPr/>
        </p:nvSpPr>
        <p:spPr>
          <a:xfrm>
            <a:off x="199380" y="1620252"/>
            <a:ext cx="3474261" cy="560671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15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AC46-6F83-3E47-BBF3-F4574256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Propose Cross-Modal Deep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E3AA5-57BA-F149-AC89-4577AF6E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243B6-0750-B841-9E89-CCEF90D9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pic>
        <p:nvPicPr>
          <p:cNvPr id="328" name="Picture 327">
            <a:extLst>
              <a:ext uri="{FF2B5EF4-FFF2-40B4-BE49-F238E27FC236}">
                <a16:creationId xmlns:a16="http://schemas.microsoft.com/office/drawing/2014/main" id="{FB478CBB-CD56-AF44-8F0F-B602EBF13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1" y="1773568"/>
            <a:ext cx="13317239" cy="5356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A5A996-19D3-E941-B8E9-DF3E0BE6B93D}"/>
              </a:ext>
            </a:extLst>
          </p:cNvPr>
          <p:cNvSpPr/>
          <p:nvPr/>
        </p:nvSpPr>
        <p:spPr>
          <a:xfrm>
            <a:off x="3672496" y="1644315"/>
            <a:ext cx="9844124" cy="421907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19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AC46-6F83-3E47-BBF3-F4574256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Propose Cross-Modal Deep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E3AA5-57BA-F149-AC89-4577AF6E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243B6-0750-B841-9E89-CCEF90D9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pic>
        <p:nvPicPr>
          <p:cNvPr id="328" name="Picture 327">
            <a:extLst>
              <a:ext uri="{FF2B5EF4-FFF2-40B4-BE49-F238E27FC236}">
                <a16:creationId xmlns:a16="http://schemas.microsoft.com/office/drawing/2014/main" id="{FB478CBB-CD56-AF44-8F0F-B602EBF13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1" y="1773568"/>
            <a:ext cx="13317239" cy="53562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A5A996-19D3-E941-B8E9-DF3E0BE6B93D}"/>
              </a:ext>
            </a:extLst>
          </p:cNvPr>
          <p:cNvSpPr/>
          <p:nvPr/>
        </p:nvSpPr>
        <p:spPr>
          <a:xfrm>
            <a:off x="3672496" y="1644315"/>
            <a:ext cx="6538304" cy="421907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3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AC46-6F83-3E47-BBF3-F4574256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Propose Cross-Modal Deep Clustering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E3AA5-57BA-F149-AC89-4577AF6E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243B6-0750-B841-9E89-CCEF90D9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Self-Supervised Learning by Cross-Modal Audio-Video Clustering (NeurIPS 2020) – Spotlight Presentation</a:t>
            </a:r>
            <a:endParaRPr lang="en-US" dirty="0"/>
          </a:p>
        </p:txBody>
      </p:sp>
      <p:pic>
        <p:nvPicPr>
          <p:cNvPr id="328" name="Picture 327">
            <a:extLst>
              <a:ext uri="{FF2B5EF4-FFF2-40B4-BE49-F238E27FC236}">
                <a16:creationId xmlns:a16="http://schemas.microsoft.com/office/drawing/2014/main" id="{FB478CBB-CD56-AF44-8F0F-B602EBF13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1" y="1773568"/>
            <a:ext cx="13317239" cy="53562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C980EB-225F-D04B-A49C-4BA784184CD2}"/>
              </a:ext>
            </a:extLst>
          </p:cNvPr>
          <p:cNvSpPr/>
          <p:nvPr/>
        </p:nvSpPr>
        <p:spPr>
          <a:xfrm>
            <a:off x="4588932" y="2607733"/>
            <a:ext cx="1490136" cy="7112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41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7414</TotalTime>
  <Words>1158</Words>
  <Application>Microsoft Macintosh PowerPoint</Application>
  <PresentationFormat>Custom</PresentationFormat>
  <Paragraphs>181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Helvetica</vt:lpstr>
      <vt:lpstr>Wingdings</vt:lpstr>
      <vt:lpstr>Office Theme</vt:lpstr>
      <vt:lpstr>Self-Supervised Learning by  Cross-Modal Audio-Video Clustering</vt:lpstr>
      <vt:lpstr>PowerPoint Presentation</vt:lpstr>
      <vt:lpstr>But can self-supervised video pretraining outperform fully-supervised pretraining?</vt:lpstr>
      <vt:lpstr>But can self-supervised video pretraining outperform fully-supervised pretraining?</vt:lpstr>
      <vt:lpstr>Related work: single-modality deep clustering </vt:lpstr>
      <vt:lpstr>We Propose Cross-Modal Deep Clustering</vt:lpstr>
      <vt:lpstr>We Propose Cross-Modal Deep Clustering</vt:lpstr>
      <vt:lpstr>We Propose Cross-Modal Deep Clustering</vt:lpstr>
      <vt:lpstr>We Propose Cross-Modal Deep Clustering</vt:lpstr>
      <vt:lpstr>We Propose Cross-Modal Deep Clustering</vt:lpstr>
      <vt:lpstr>We Propose Cross-Modal Deep Clustering</vt:lpstr>
      <vt:lpstr>Single-Modality vs. Multi-Modality Deep Clustering</vt:lpstr>
      <vt:lpstr>Single-Modality vs. Multi-Modality Deep Clustering</vt:lpstr>
      <vt:lpstr>Single-Modality vs. Multi-Modality Deep Clustering</vt:lpstr>
      <vt:lpstr>Single-Modality vs. Multi-Modality Deep Clustering</vt:lpstr>
      <vt:lpstr>Pretraining Data Type and Size</vt:lpstr>
      <vt:lpstr>Pretraining Data Type and Size</vt:lpstr>
      <vt:lpstr>Pretraining Data Type and Size</vt:lpstr>
      <vt:lpstr>Pretraining Data Type and Size</vt:lpstr>
      <vt:lpstr>Curated vs. Uncurated Pretraining Data</vt:lpstr>
      <vt:lpstr>Curated vs. Uncurated Pretraining Data</vt:lpstr>
      <vt:lpstr>Curated vs. Uncurated Pretraining Data</vt:lpstr>
      <vt:lpstr>Understanding XDC</vt:lpstr>
      <vt:lpstr>Understanding XDC</vt:lpstr>
      <vt:lpstr>Understanding XDC</vt:lpstr>
      <vt:lpstr>Understanding XDC</vt:lpstr>
      <vt:lpstr>Understanding XDC</vt:lpstr>
      <vt:lpstr>State-of-the-Art Comparison</vt:lpstr>
      <vt:lpstr>State-of-the-Art Comparison</vt:lpstr>
      <vt:lpstr>State-of-the-Art Comparison</vt:lpstr>
      <vt:lpstr>State-of-the-Art Comparison</vt:lpstr>
      <vt:lpstr>Self-Supervised Learning by  Cross-Modal Audio-Video Clustering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SCC: Semantic Context Cascade for Efficient Action Detection</dc:title>
  <dc:creator>Fabian Caba</dc:creator>
  <cp:lastModifiedBy>Humam Alwassel</cp:lastModifiedBy>
  <cp:revision>257</cp:revision>
  <dcterms:created xsi:type="dcterms:W3CDTF">2016-11-21T12:17:07Z</dcterms:created>
  <dcterms:modified xsi:type="dcterms:W3CDTF">2020-12-05T20:04:08Z</dcterms:modified>
</cp:coreProperties>
</file>